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60"/>
  </p:notesMasterIdLst>
  <p:sldIdLst>
    <p:sldId id="288" r:id="rId6"/>
    <p:sldId id="289" r:id="rId7"/>
    <p:sldId id="290" r:id="rId8"/>
    <p:sldId id="291" r:id="rId9"/>
    <p:sldId id="431" r:id="rId10"/>
    <p:sldId id="432" r:id="rId11"/>
    <p:sldId id="299" r:id="rId12"/>
    <p:sldId id="294" r:id="rId13"/>
    <p:sldId id="342" r:id="rId14"/>
    <p:sldId id="378" r:id="rId15"/>
    <p:sldId id="292" r:id="rId16"/>
    <p:sldId id="392" r:id="rId17"/>
    <p:sldId id="405" r:id="rId18"/>
    <p:sldId id="406" r:id="rId19"/>
    <p:sldId id="407" r:id="rId20"/>
    <p:sldId id="408" r:id="rId21"/>
    <p:sldId id="409" r:id="rId22"/>
    <p:sldId id="410" r:id="rId23"/>
    <p:sldId id="411" r:id="rId24"/>
    <p:sldId id="403" r:id="rId25"/>
    <p:sldId id="416" r:id="rId26"/>
    <p:sldId id="421" r:id="rId27"/>
    <p:sldId id="422" r:id="rId28"/>
    <p:sldId id="423" r:id="rId29"/>
    <p:sldId id="424" r:id="rId30"/>
    <p:sldId id="404" r:id="rId31"/>
    <p:sldId id="428" r:id="rId32"/>
    <p:sldId id="429" r:id="rId33"/>
    <p:sldId id="430" r:id="rId34"/>
    <p:sldId id="381" r:id="rId35"/>
    <p:sldId id="413" r:id="rId36"/>
    <p:sldId id="434" r:id="rId37"/>
    <p:sldId id="435" r:id="rId38"/>
    <p:sldId id="442" r:id="rId39"/>
    <p:sldId id="443" r:id="rId40"/>
    <p:sldId id="444" r:id="rId41"/>
    <p:sldId id="445" r:id="rId42"/>
    <p:sldId id="389" r:id="rId43"/>
    <p:sldId id="382" r:id="rId44"/>
    <p:sldId id="293" r:id="rId45"/>
    <p:sldId id="262" r:id="rId46"/>
    <p:sldId id="433" r:id="rId47"/>
    <p:sldId id="346" r:id="rId48"/>
    <p:sldId id="283" r:id="rId49"/>
    <p:sldId id="277" r:id="rId50"/>
    <p:sldId id="280" r:id="rId51"/>
    <p:sldId id="273" r:id="rId52"/>
    <p:sldId id="274" r:id="rId53"/>
    <p:sldId id="284" r:id="rId54"/>
    <p:sldId id="263" r:id="rId55"/>
    <p:sldId id="264" r:id="rId56"/>
    <p:sldId id="265" r:id="rId57"/>
    <p:sldId id="266" r:id="rId58"/>
    <p:sldId id="26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88"/>
            <p14:sldId id="289"/>
            <p14:sldId id="290"/>
            <p14:sldId id="291"/>
            <p14:sldId id="431"/>
            <p14:sldId id="432"/>
            <p14:sldId id="299"/>
            <p14:sldId id="294"/>
            <p14:sldId id="342"/>
            <p14:sldId id="378"/>
            <p14:sldId id="292"/>
            <p14:sldId id="392"/>
            <p14:sldId id="405"/>
            <p14:sldId id="406"/>
            <p14:sldId id="407"/>
            <p14:sldId id="408"/>
            <p14:sldId id="409"/>
            <p14:sldId id="410"/>
            <p14:sldId id="411"/>
            <p14:sldId id="403"/>
            <p14:sldId id="416"/>
            <p14:sldId id="421"/>
            <p14:sldId id="422"/>
            <p14:sldId id="423"/>
            <p14:sldId id="424"/>
            <p14:sldId id="404"/>
            <p14:sldId id="428"/>
            <p14:sldId id="429"/>
            <p14:sldId id="430"/>
            <p14:sldId id="381"/>
            <p14:sldId id="413"/>
            <p14:sldId id="434"/>
            <p14:sldId id="435"/>
            <p14:sldId id="442"/>
            <p14:sldId id="443"/>
            <p14:sldId id="444"/>
            <p14:sldId id="445"/>
            <p14:sldId id="389"/>
            <p14:sldId id="382"/>
            <p14:sldId id="293"/>
          </p14:sldIdLst>
        </p14:section>
        <p14:section name="Backup Slides" id="{D2EA30EA-0BC0-4C37-A8F8-2B41D5EE3350}">
          <p14:sldIdLst>
            <p14:sldId id="262"/>
            <p14:sldId id="433"/>
            <p14:sldId id="346"/>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A0A"/>
    <a:srgbClr val="FF0000"/>
    <a:srgbClr val="CEB888"/>
    <a:srgbClr val="EE7624"/>
    <a:srgbClr val="CD7F32"/>
    <a:srgbClr val="FFD700"/>
    <a:srgbClr val="FFB888"/>
    <a:srgbClr val="48929B"/>
    <a:srgbClr val="CE0058"/>
    <a:srgbClr val="40E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026FF-8A6E-4500-858A-5DA186C9CA5C}" v="5613" dt="2023-11-12T21:52:01.969"/>
    <p1510:client id="{6BBBA089-82E2-4456-B3D1-1EEB09D3835F}" v="1214" vWet="1216" dt="2023-11-12T21:21:37.502"/>
    <p1510:client id="{DA2A74A5-3AB7-4DEC-9BA7-F40281302A7A}" vWet="2" dt="2023-11-12T21:13:37.025"/>
    <p1510:client id="{FDD2E40C-39A7-42CE-9C44-EA9BDF6840D8}" v="3608" dt="2023-11-12T21:50:18.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tx1">
                  <a:lumMod val="75000"/>
                  <a:lumOff val="25000"/>
                </a:schemeClr>
              </a:solidFill>
              <a:latin typeface="+mj-lt"/>
            </a:rPr>
            <a:t>Automation</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tx1">
                  <a:lumMod val="75000"/>
                  <a:lumOff val="25000"/>
                </a:schemeClr>
              </a:solidFill>
              <a:latin typeface="+mj-lt"/>
            </a:rPr>
            <a:t>Consistency</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tx1">
                  <a:lumMod val="75000"/>
                  <a:lumOff val="25000"/>
                </a:schemeClr>
              </a:solidFill>
              <a:latin typeface="+mj-lt"/>
            </a:rPr>
            <a:t>Adaptability</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tx1">
                  <a:lumMod val="75000"/>
                  <a:lumOff val="25000"/>
                </a:schemeClr>
              </a:solidFill>
              <a:latin typeface="+mj-lt"/>
            </a:rPr>
            <a:t>Accuracy</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2"/>
        </a:solidFill>
        <a:ln>
          <a:solidFill>
            <a:schemeClr val="bg2"/>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2"/>
        </a:solidFill>
        <a:ln>
          <a:solidFill>
            <a:schemeClr val="bg2"/>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2"/>
        </a:solidFill>
        <a:ln>
          <a:solidFill>
            <a:schemeClr val="bg2"/>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2"/>
        </a:solidFill>
        <a:ln>
          <a:solidFill>
            <a:schemeClr val="bg2"/>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1">
            <a:lumMod val="65000"/>
          </a:schemeClr>
        </a:solidFill>
        <a:ln>
          <a:solidFill>
            <a:schemeClr val="bg1">
              <a:lumMod val="65000"/>
            </a:schemeClr>
          </a:solidFill>
        </a:ln>
      </dgm:spPr>
      <dgm:t>
        <a:bodyPr/>
        <a:lstStyle/>
        <a:p>
          <a:r>
            <a:rPr lang="en-US" baseline="0"/>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a:t>MATLAB or an 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a:t>Given one working fluxmeter and sensor.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a:t>Testing will be performed at Danfoss.</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t>Operator will be able to lift the shaft onto device.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6BD533-22E1-46EF-8BC1-71711D9465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9E458CF-F322-4087-9DC7-88EC9B81B562}">
      <dgm:prSet phldrT="[Text]"/>
      <dgm:spPr>
        <a:solidFill>
          <a:schemeClr val="bg1">
            <a:lumMod val="65000"/>
          </a:schemeClr>
        </a:solidFill>
        <a:ln>
          <a:solidFill>
            <a:schemeClr val="bg1">
              <a:lumMod val="65000"/>
            </a:schemeClr>
          </a:solidFill>
        </a:ln>
      </dgm:spPr>
      <dgm:t>
        <a:bodyPr/>
        <a:lstStyle/>
        <a:p>
          <a:r>
            <a:rPr lang="en-US"/>
            <a:t>AFM</a:t>
          </a:r>
        </a:p>
      </dgm:t>
    </dgm:pt>
    <dgm:pt modelId="{DAE3D645-69BA-4A29-BA2D-133F80F4A354}" type="parTrans" cxnId="{9A009B25-874F-4D9E-ACBB-71CFA41C10C2}">
      <dgm:prSet/>
      <dgm:spPr/>
      <dgm:t>
        <a:bodyPr/>
        <a:lstStyle/>
        <a:p>
          <a:endParaRPr lang="en-US"/>
        </a:p>
      </dgm:t>
    </dgm:pt>
    <dgm:pt modelId="{8B1D73DA-34C1-4737-8FAA-5970E1090BDF}" type="sibTrans" cxnId="{9A009B25-874F-4D9E-ACBB-71CFA41C10C2}">
      <dgm:prSet/>
      <dgm:spPr/>
      <dgm:t>
        <a:bodyPr/>
        <a:lstStyle/>
        <a:p>
          <a:endParaRPr lang="en-US"/>
        </a:p>
      </dgm:t>
    </dgm:pt>
    <dgm:pt modelId="{3F34A3E2-3613-4442-85F5-4FE91DB798F6}">
      <dgm:prSet phldrT="[Text]"/>
      <dgm:spPr>
        <a:solidFill>
          <a:schemeClr val="bg2">
            <a:lumMod val="75000"/>
          </a:schemeClr>
        </a:solidFill>
        <a:ln>
          <a:solidFill>
            <a:schemeClr val="bg2">
              <a:lumMod val="75000"/>
            </a:schemeClr>
          </a:solidFill>
        </a:ln>
      </dgm:spPr>
      <dgm:t>
        <a:bodyPr/>
        <a:lstStyle/>
        <a:p>
          <a:r>
            <a:rPr lang="en-US"/>
            <a:t>Human Interaction</a:t>
          </a:r>
        </a:p>
      </dgm:t>
    </dgm:pt>
    <dgm:pt modelId="{74A1EF01-AADA-42EA-865A-9AA321A94CBB}" type="parTrans" cxnId="{907183DE-9893-4300-80FB-E32684CA3791}">
      <dgm:prSet/>
      <dgm:spPr>
        <a:solidFill>
          <a:schemeClr val="tx1"/>
        </a:solidFill>
        <a:ln>
          <a:solidFill>
            <a:schemeClr val="tx1"/>
          </a:solidFill>
        </a:ln>
      </dgm:spPr>
      <dgm:t>
        <a:bodyPr/>
        <a:lstStyle/>
        <a:p>
          <a:endParaRPr lang="en-US"/>
        </a:p>
      </dgm:t>
    </dgm:pt>
    <dgm:pt modelId="{D742F2BE-6386-41A1-B28A-6D0E760D7FD1}" type="sibTrans" cxnId="{907183DE-9893-4300-80FB-E32684CA3791}">
      <dgm:prSet/>
      <dgm:spPr/>
      <dgm:t>
        <a:bodyPr/>
        <a:lstStyle/>
        <a:p>
          <a:endParaRPr lang="en-US"/>
        </a:p>
      </dgm:t>
    </dgm:pt>
    <dgm:pt modelId="{855F045D-EA96-4715-8C49-21E2AA197249}">
      <dgm:prSet phldrT="[Text]"/>
      <dgm:spPr>
        <a:solidFill>
          <a:schemeClr val="accent2">
            <a:lumMod val="75000"/>
          </a:schemeClr>
        </a:solidFill>
        <a:ln>
          <a:solidFill>
            <a:schemeClr val="accent2">
              <a:lumMod val="75000"/>
            </a:schemeClr>
          </a:solidFill>
        </a:ln>
      </dgm:spPr>
      <dgm:t>
        <a:bodyPr/>
        <a:lstStyle/>
        <a:p>
          <a:r>
            <a:rPr lang="en-US"/>
            <a:t>System</a:t>
          </a:r>
        </a:p>
      </dgm:t>
    </dgm:pt>
    <dgm:pt modelId="{E8A386D4-7396-4332-B36C-20D2F61F9B8A}" type="parTrans" cxnId="{E05C0FCE-548D-4CAA-BEB5-65AD3096D3FB}">
      <dgm:prSet/>
      <dgm:spPr>
        <a:solidFill>
          <a:schemeClr val="tx1"/>
        </a:solidFill>
        <a:ln>
          <a:solidFill>
            <a:schemeClr val="tx1"/>
          </a:solidFill>
        </a:ln>
      </dgm:spPr>
      <dgm:t>
        <a:bodyPr/>
        <a:lstStyle/>
        <a:p>
          <a:endParaRPr lang="en-US"/>
        </a:p>
      </dgm:t>
    </dgm:pt>
    <dgm:pt modelId="{B6C09803-E0AE-492A-BDDC-BBC0C3F63D8B}" type="sibTrans" cxnId="{E05C0FCE-548D-4CAA-BEB5-65AD3096D3FB}">
      <dgm:prSet/>
      <dgm:spPr/>
      <dgm:t>
        <a:bodyPr/>
        <a:lstStyle/>
        <a:p>
          <a:endParaRPr lang="en-US"/>
        </a:p>
      </dgm:t>
    </dgm:pt>
    <dgm:pt modelId="{994C5B6D-91D3-47F8-981C-E8311A9DB988}">
      <dgm:prSet phldrT="[Text]"/>
      <dgm:spPr>
        <a:solidFill>
          <a:srgbClr val="003B6F"/>
        </a:solidFill>
        <a:ln>
          <a:solidFill>
            <a:schemeClr val="accent6">
              <a:lumMod val="50000"/>
            </a:schemeClr>
          </a:solidFill>
        </a:ln>
      </dgm:spPr>
      <dgm:t>
        <a:bodyPr/>
        <a:lstStyle/>
        <a:p>
          <a:r>
            <a:rPr lang="en-US"/>
            <a:t>Controls</a:t>
          </a:r>
        </a:p>
      </dgm:t>
    </dgm:pt>
    <dgm:pt modelId="{04FC0965-DA77-4C4B-8E22-9DAB1AA81DE7}" type="parTrans" cxnId="{0D3F0526-18B1-42C0-82D7-0D7B3A794A2A}">
      <dgm:prSet/>
      <dgm:spPr>
        <a:solidFill>
          <a:schemeClr val="tx1"/>
        </a:solidFill>
        <a:ln>
          <a:solidFill>
            <a:schemeClr val="tx1"/>
          </a:solidFill>
        </a:ln>
      </dgm:spPr>
      <dgm:t>
        <a:bodyPr/>
        <a:lstStyle/>
        <a:p>
          <a:endParaRPr lang="en-US"/>
        </a:p>
      </dgm:t>
    </dgm:pt>
    <dgm:pt modelId="{B6F299F9-06EF-484D-8E98-6E898C8175B1}" type="sibTrans" cxnId="{0D3F0526-18B1-42C0-82D7-0D7B3A794A2A}">
      <dgm:prSet/>
      <dgm:spPr/>
      <dgm:t>
        <a:bodyPr/>
        <a:lstStyle/>
        <a:p>
          <a:endParaRPr lang="en-US"/>
        </a:p>
      </dgm:t>
    </dgm:pt>
    <dgm:pt modelId="{59B23A7E-748C-435E-A75C-DFF97DF7B12F}" type="pres">
      <dgm:prSet presAssocID="{936BD533-22E1-46EF-8BC1-71711D94657D}" presName="hierChild1" presStyleCnt="0">
        <dgm:presLayoutVars>
          <dgm:orgChart val="1"/>
          <dgm:chPref val="1"/>
          <dgm:dir/>
          <dgm:animOne val="branch"/>
          <dgm:animLvl val="lvl"/>
          <dgm:resizeHandles/>
        </dgm:presLayoutVars>
      </dgm:prSet>
      <dgm:spPr/>
    </dgm:pt>
    <dgm:pt modelId="{DA55100F-06AF-4442-9B6A-5D39C8178FFB}" type="pres">
      <dgm:prSet presAssocID="{C9E458CF-F322-4087-9DC7-88EC9B81B562}" presName="hierRoot1" presStyleCnt="0">
        <dgm:presLayoutVars>
          <dgm:hierBranch val="init"/>
        </dgm:presLayoutVars>
      </dgm:prSet>
      <dgm:spPr/>
    </dgm:pt>
    <dgm:pt modelId="{1E4C0FBB-E744-4D89-AA2C-4F2AC5865E73}" type="pres">
      <dgm:prSet presAssocID="{C9E458CF-F322-4087-9DC7-88EC9B81B562}" presName="rootComposite1" presStyleCnt="0"/>
      <dgm:spPr/>
    </dgm:pt>
    <dgm:pt modelId="{5B004490-2F89-45F4-A333-8EF6F43B883F}" type="pres">
      <dgm:prSet presAssocID="{C9E458CF-F322-4087-9DC7-88EC9B81B562}" presName="rootText1" presStyleLbl="node0" presStyleIdx="0" presStyleCnt="1">
        <dgm:presLayoutVars>
          <dgm:chPref val="3"/>
        </dgm:presLayoutVars>
      </dgm:prSet>
      <dgm:spPr/>
    </dgm:pt>
    <dgm:pt modelId="{7C0F2A72-0EEE-4E75-A3BE-86640D9B5DDB}" type="pres">
      <dgm:prSet presAssocID="{C9E458CF-F322-4087-9DC7-88EC9B81B562}" presName="rootConnector1" presStyleLbl="node1" presStyleIdx="0" presStyleCnt="0"/>
      <dgm:spPr/>
    </dgm:pt>
    <dgm:pt modelId="{42177405-6466-473A-B775-FB96BD3B1652}" type="pres">
      <dgm:prSet presAssocID="{C9E458CF-F322-4087-9DC7-88EC9B81B562}" presName="hierChild2" presStyleCnt="0"/>
      <dgm:spPr/>
    </dgm:pt>
    <dgm:pt modelId="{19110703-4CF1-4653-BDDC-68AD94F86A74}" type="pres">
      <dgm:prSet presAssocID="{74A1EF01-AADA-42EA-865A-9AA321A94CBB}" presName="Name37" presStyleLbl="parChTrans1D2" presStyleIdx="0" presStyleCnt="3"/>
      <dgm:spPr/>
    </dgm:pt>
    <dgm:pt modelId="{14514DC2-55B5-4B86-8662-2D22EBD81A61}" type="pres">
      <dgm:prSet presAssocID="{3F34A3E2-3613-4442-85F5-4FE91DB798F6}" presName="hierRoot2" presStyleCnt="0">
        <dgm:presLayoutVars>
          <dgm:hierBranch val="init"/>
        </dgm:presLayoutVars>
      </dgm:prSet>
      <dgm:spPr/>
    </dgm:pt>
    <dgm:pt modelId="{0E3FE7AB-55BD-439D-90E5-961F9521DBE0}" type="pres">
      <dgm:prSet presAssocID="{3F34A3E2-3613-4442-85F5-4FE91DB798F6}" presName="rootComposite" presStyleCnt="0"/>
      <dgm:spPr/>
    </dgm:pt>
    <dgm:pt modelId="{0B16C43C-10F9-44F2-ABA3-CA4EE684E3C3}" type="pres">
      <dgm:prSet presAssocID="{3F34A3E2-3613-4442-85F5-4FE91DB798F6}" presName="rootText" presStyleLbl="node2" presStyleIdx="0" presStyleCnt="3" custLinFactNeighborX="0" custLinFactNeighborY="4062">
        <dgm:presLayoutVars>
          <dgm:chPref val="3"/>
        </dgm:presLayoutVars>
      </dgm:prSet>
      <dgm:spPr/>
    </dgm:pt>
    <dgm:pt modelId="{80142FAC-0EF4-4F68-B512-553A5C319D8D}" type="pres">
      <dgm:prSet presAssocID="{3F34A3E2-3613-4442-85F5-4FE91DB798F6}" presName="rootConnector" presStyleLbl="node2" presStyleIdx="0" presStyleCnt="3"/>
      <dgm:spPr/>
    </dgm:pt>
    <dgm:pt modelId="{BDC0CB9C-D150-4C6A-9834-FFD3536F52D8}" type="pres">
      <dgm:prSet presAssocID="{3F34A3E2-3613-4442-85F5-4FE91DB798F6}" presName="hierChild4" presStyleCnt="0"/>
      <dgm:spPr/>
    </dgm:pt>
    <dgm:pt modelId="{2BA1E617-B483-4D77-9AEA-A8A358597028}" type="pres">
      <dgm:prSet presAssocID="{3F34A3E2-3613-4442-85F5-4FE91DB798F6}" presName="hierChild5" presStyleCnt="0"/>
      <dgm:spPr/>
    </dgm:pt>
    <dgm:pt modelId="{D29C0C0B-328E-4F11-99C7-43D989A4C823}" type="pres">
      <dgm:prSet presAssocID="{E8A386D4-7396-4332-B36C-20D2F61F9B8A}" presName="Name37" presStyleLbl="parChTrans1D2" presStyleIdx="1" presStyleCnt="3"/>
      <dgm:spPr/>
    </dgm:pt>
    <dgm:pt modelId="{DC2448DC-CA2D-4D5F-AE6C-32A2E2D87BC1}" type="pres">
      <dgm:prSet presAssocID="{855F045D-EA96-4715-8C49-21E2AA197249}" presName="hierRoot2" presStyleCnt="0">
        <dgm:presLayoutVars>
          <dgm:hierBranch val="init"/>
        </dgm:presLayoutVars>
      </dgm:prSet>
      <dgm:spPr/>
    </dgm:pt>
    <dgm:pt modelId="{6244CA08-471C-486D-B39D-F889779B6886}" type="pres">
      <dgm:prSet presAssocID="{855F045D-EA96-4715-8C49-21E2AA197249}" presName="rootComposite" presStyleCnt="0"/>
      <dgm:spPr/>
    </dgm:pt>
    <dgm:pt modelId="{53897B4D-22DA-4E7E-8D5A-3372A61BDA5A}" type="pres">
      <dgm:prSet presAssocID="{855F045D-EA96-4715-8C49-21E2AA197249}" presName="rootText" presStyleLbl="node2" presStyleIdx="1" presStyleCnt="3" custLinFactNeighborX="23" custLinFactNeighborY="2715">
        <dgm:presLayoutVars>
          <dgm:chPref val="3"/>
        </dgm:presLayoutVars>
      </dgm:prSet>
      <dgm:spPr/>
    </dgm:pt>
    <dgm:pt modelId="{11C985F7-9DB6-43CC-950D-2126DFE32A32}" type="pres">
      <dgm:prSet presAssocID="{855F045D-EA96-4715-8C49-21E2AA197249}" presName="rootConnector" presStyleLbl="node2" presStyleIdx="1" presStyleCnt="3"/>
      <dgm:spPr/>
    </dgm:pt>
    <dgm:pt modelId="{6C440616-6E47-4801-B690-13F029C4A904}" type="pres">
      <dgm:prSet presAssocID="{855F045D-EA96-4715-8C49-21E2AA197249}" presName="hierChild4" presStyleCnt="0"/>
      <dgm:spPr/>
    </dgm:pt>
    <dgm:pt modelId="{0DA41D9C-18AC-4621-9022-C340D4B287F4}" type="pres">
      <dgm:prSet presAssocID="{855F045D-EA96-4715-8C49-21E2AA197249}" presName="hierChild5" presStyleCnt="0"/>
      <dgm:spPr/>
    </dgm:pt>
    <dgm:pt modelId="{7E244996-3BDA-439E-AC6E-BAE250D7D51A}" type="pres">
      <dgm:prSet presAssocID="{04FC0965-DA77-4C4B-8E22-9DAB1AA81DE7}" presName="Name37" presStyleLbl="parChTrans1D2" presStyleIdx="2" presStyleCnt="3"/>
      <dgm:spPr/>
    </dgm:pt>
    <dgm:pt modelId="{0E0875F7-09AA-487A-ADA7-DE146908FC72}" type="pres">
      <dgm:prSet presAssocID="{994C5B6D-91D3-47F8-981C-E8311A9DB988}" presName="hierRoot2" presStyleCnt="0">
        <dgm:presLayoutVars>
          <dgm:hierBranch val="init"/>
        </dgm:presLayoutVars>
      </dgm:prSet>
      <dgm:spPr/>
    </dgm:pt>
    <dgm:pt modelId="{3297EA1E-BF2F-4300-8DEF-D84E307EAF00}" type="pres">
      <dgm:prSet presAssocID="{994C5B6D-91D3-47F8-981C-E8311A9DB988}" presName="rootComposite" presStyleCnt="0"/>
      <dgm:spPr/>
    </dgm:pt>
    <dgm:pt modelId="{3D6F98DE-7A71-4E35-AEDE-C009D80BA642}" type="pres">
      <dgm:prSet presAssocID="{994C5B6D-91D3-47F8-981C-E8311A9DB988}" presName="rootText" presStyleLbl="node2" presStyleIdx="2" presStyleCnt="3" custLinFactNeighborX="23" custLinFactNeighborY="4070">
        <dgm:presLayoutVars>
          <dgm:chPref val="3"/>
        </dgm:presLayoutVars>
      </dgm:prSet>
      <dgm:spPr/>
    </dgm:pt>
    <dgm:pt modelId="{5066C48F-EA0E-40AE-87EA-617F65C3B10F}" type="pres">
      <dgm:prSet presAssocID="{994C5B6D-91D3-47F8-981C-E8311A9DB988}" presName="rootConnector" presStyleLbl="node2" presStyleIdx="2" presStyleCnt="3"/>
      <dgm:spPr/>
    </dgm:pt>
    <dgm:pt modelId="{46F31865-B7C7-4CFB-95C5-1390946D1268}" type="pres">
      <dgm:prSet presAssocID="{994C5B6D-91D3-47F8-981C-E8311A9DB988}" presName="hierChild4" presStyleCnt="0"/>
      <dgm:spPr/>
    </dgm:pt>
    <dgm:pt modelId="{9E2F6C02-D479-4899-8AD8-AB311A90D3DC}" type="pres">
      <dgm:prSet presAssocID="{994C5B6D-91D3-47F8-981C-E8311A9DB988}" presName="hierChild5" presStyleCnt="0"/>
      <dgm:spPr/>
    </dgm:pt>
    <dgm:pt modelId="{E8227060-F7AE-47C9-B8F1-E7AD097C1B3E}" type="pres">
      <dgm:prSet presAssocID="{C9E458CF-F322-4087-9DC7-88EC9B81B562}" presName="hierChild3" presStyleCnt="0"/>
      <dgm:spPr/>
    </dgm:pt>
  </dgm:ptLst>
  <dgm:cxnLst>
    <dgm:cxn modelId="{6F79DF17-3606-4ECD-BEA4-01CF92EC2260}" type="presOf" srcId="{855F045D-EA96-4715-8C49-21E2AA197249}" destId="{11C985F7-9DB6-43CC-950D-2126DFE32A32}" srcOrd="1" destOrd="0" presId="urn:microsoft.com/office/officeart/2005/8/layout/orgChart1"/>
    <dgm:cxn modelId="{9A009B25-874F-4D9E-ACBB-71CFA41C10C2}" srcId="{936BD533-22E1-46EF-8BC1-71711D94657D}" destId="{C9E458CF-F322-4087-9DC7-88EC9B81B562}" srcOrd="0" destOrd="0" parTransId="{DAE3D645-69BA-4A29-BA2D-133F80F4A354}" sibTransId="{8B1D73DA-34C1-4737-8FAA-5970E1090BDF}"/>
    <dgm:cxn modelId="{7E1CA425-2F96-463F-8956-B0AEEBD806B4}" type="presOf" srcId="{994C5B6D-91D3-47F8-981C-E8311A9DB988}" destId="{5066C48F-EA0E-40AE-87EA-617F65C3B10F}" srcOrd="1" destOrd="0" presId="urn:microsoft.com/office/officeart/2005/8/layout/orgChart1"/>
    <dgm:cxn modelId="{0D3F0526-18B1-42C0-82D7-0D7B3A794A2A}" srcId="{C9E458CF-F322-4087-9DC7-88EC9B81B562}" destId="{994C5B6D-91D3-47F8-981C-E8311A9DB988}" srcOrd="2" destOrd="0" parTransId="{04FC0965-DA77-4C4B-8E22-9DAB1AA81DE7}" sibTransId="{B6F299F9-06EF-484D-8E98-6E898C8175B1}"/>
    <dgm:cxn modelId="{19252162-4193-427B-BF19-B66FBDA44BBA}" type="presOf" srcId="{C9E458CF-F322-4087-9DC7-88EC9B81B562}" destId="{7C0F2A72-0EEE-4E75-A3BE-86640D9B5DDB}" srcOrd="1" destOrd="0" presId="urn:microsoft.com/office/officeart/2005/8/layout/orgChart1"/>
    <dgm:cxn modelId="{2ACBAA66-15E8-4027-8BD5-BE10A4A24BD9}" type="presOf" srcId="{855F045D-EA96-4715-8C49-21E2AA197249}" destId="{53897B4D-22DA-4E7E-8D5A-3372A61BDA5A}" srcOrd="0" destOrd="0" presId="urn:microsoft.com/office/officeart/2005/8/layout/orgChart1"/>
    <dgm:cxn modelId="{E846634A-182E-4E28-A788-CF5B427C4A35}" type="presOf" srcId="{74A1EF01-AADA-42EA-865A-9AA321A94CBB}" destId="{19110703-4CF1-4653-BDDC-68AD94F86A74}" srcOrd="0" destOrd="0" presId="urn:microsoft.com/office/officeart/2005/8/layout/orgChart1"/>
    <dgm:cxn modelId="{8AE11B8C-A785-4CB7-8F78-37516F5B0120}" type="presOf" srcId="{994C5B6D-91D3-47F8-981C-E8311A9DB988}" destId="{3D6F98DE-7A71-4E35-AEDE-C009D80BA642}" srcOrd="0" destOrd="0" presId="urn:microsoft.com/office/officeart/2005/8/layout/orgChart1"/>
    <dgm:cxn modelId="{3B435E92-97F4-43AD-9B7C-D63FD11D6920}" type="presOf" srcId="{C9E458CF-F322-4087-9DC7-88EC9B81B562}" destId="{5B004490-2F89-45F4-A333-8EF6F43B883F}" srcOrd="0" destOrd="0" presId="urn:microsoft.com/office/officeart/2005/8/layout/orgChart1"/>
    <dgm:cxn modelId="{9018669E-D89F-474F-822F-D97376EBE7AB}" type="presOf" srcId="{936BD533-22E1-46EF-8BC1-71711D94657D}" destId="{59B23A7E-748C-435E-A75C-DFF97DF7B12F}" srcOrd="0" destOrd="0" presId="urn:microsoft.com/office/officeart/2005/8/layout/orgChart1"/>
    <dgm:cxn modelId="{FB37FBBC-672E-4E83-BD19-AF3BFC5CD7DF}" type="presOf" srcId="{3F34A3E2-3613-4442-85F5-4FE91DB798F6}" destId="{0B16C43C-10F9-44F2-ABA3-CA4EE684E3C3}" srcOrd="0" destOrd="0" presId="urn:microsoft.com/office/officeart/2005/8/layout/orgChart1"/>
    <dgm:cxn modelId="{E05C0FCE-548D-4CAA-BEB5-65AD3096D3FB}" srcId="{C9E458CF-F322-4087-9DC7-88EC9B81B562}" destId="{855F045D-EA96-4715-8C49-21E2AA197249}" srcOrd="1" destOrd="0" parTransId="{E8A386D4-7396-4332-B36C-20D2F61F9B8A}" sibTransId="{B6C09803-E0AE-492A-BDDC-BBC0C3F63D8B}"/>
    <dgm:cxn modelId="{F2A0D8D4-C3C8-4D33-8217-4CF03A2F48EA}" type="presOf" srcId="{E8A386D4-7396-4332-B36C-20D2F61F9B8A}" destId="{D29C0C0B-328E-4F11-99C7-43D989A4C823}" srcOrd="0" destOrd="0" presId="urn:microsoft.com/office/officeart/2005/8/layout/orgChart1"/>
    <dgm:cxn modelId="{17E222DC-780B-4344-98D7-7229981727C4}" type="presOf" srcId="{3F34A3E2-3613-4442-85F5-4FE91DB798F6}" destId="{80142FAC-0EF4-4F68-B512-553A5C319D8D}" srcOrd="1" destOrd="0" presId="urn:microsoft.com/office/officeart/2005/8/layout/orgChart1"/>
    <dgm:cxn modelId="{907183DE-9893-4300-80FB-E32684CA3791}" srcId="{C9E458CF-F322-4087-9DC7-88EC9B81B562}" destId="{3F34A3E2-3613-4442-85F5-4FE91DB798F6}" srcOrd="0" destOrd="0" parTransId="{74A1EF01-AADA-42EA-865A-9AA321A94CBB}" sibTransId="{D742F2BE-6386-41A1-B28A-6D0E760D7FD1}"/>
    <dgm:cxn modelId="{9A5C96F2-016C-46A8-AF4A-D7530E431997}" type="presOf" srcId="{04FC0965-DA77-4C4B-8E22-9DAB1AA81DE7}" destId="{7E244996-3BDA-439E-AC6E-BAE250D7D51A}" srcOrd="0" destOrd="0" presId="urn:microsoft.com/office/officeart/2005/8/layout/orgChart1"/>
    <dgm:cxn modelId="{AA2A43A6-A3B0-4BB4-8259-28BDC6AD7525}" type="presParOf" srcId="{59B23A7E-748C-435E-A75C-DFF97DF7B12F}" destId="{DA55100F-06AF-4442-9B6A-5D39C8178FFB}" srcOrd="0" destOrd="0" presId="urn:microsoft.com/office/officeart/2005/8/layout/orgChart1"/>
    <dgm:cxn modelId="{8BF81764-E2C8-492C-979B-A5F008373EBC}" type="presParOf" srcId="{DA55100F-06AF-4442-9B6A-5D39C8178FFB}" destId="{1E4C0FBB-E744-4D89-AA2C-4F2AC5865E73}" srcOrd="0" destOrd="0" presId="urn:microsoft.com/office/officeart/2005/8/layout/orgChart1"/>
    <dgm:cxn modelId="{855E2364-8038-4E90-BF4F-FE413DFC417F}" type="presParOf" srcId="{1E4C0FBB-E744-4D89-AA2C-4F2AC5865E73}" destId="{5B004490-2F89-45F4-A333-8EF6F43B883F}" srcOrd="0" destOrd="0" presId="urn:microsoft.com/office/officeart/2005/8/layout/orgChart1"/>
    <dgm:cxn modelId="{AB9E2BED-F323-44DA-BAC1-47C477F99BD8}" type="presParOf" srcId="{1E4C0FBB-E744-4D89-AA2C-4F2AC5865E73}" destId="{7C0F2A72-0EEE-4E75-A3BE-86640D9B5DDB}" srcOrd="1" destOrd="0" presId="urn:microsoft.com/office/officeart/2005/8/layout/orgChart1"/>
    <dgm:cxn modelId="{E4B7C064-F77E-4B19-BFB3-17A0D368618B}" type="presParOf" srcId="{DA55100F-06AF-4442-9B6A-5D39C8178FFB}" destId="{42177405-6466-473A-B775-FB96BD3B1652}" srcOrd="1" destOrd="0" presId="urn:microsoft.com/office/officeart/2005/8/layout/orgChart1"/>
    <dgm:cxn modelId="{EAF9D217-E9C9-4D2B-8B35-39C60473D058}" type="presParOf" srcId="{42177405-6466-473A-B775-FB96BD3B1652}" destId="{19110703-4CF1-4653-BDDC-68AD94F86A74}" srcOrd="0" destOrd="0" presId="urn:microsoft.com/office/officeart/2005/8/layout/orgChart1"/>
    <dgm:cxn modelId="{E8319D88-9A7B-43FE-B955-4CA34B07B71C}" type="presParOf" srcId="{42177405-6466-473A-B775-FB96BD3B1652}" destId="{14514DC2-55B5-4B86-8662-2D22EBD81A61}" srcOrd="1" destOrd="0" presId="urn:microsoft.com/office/officeart/2005/8/layout/orgChart1"/>
    <dgm:cxn modelId="{71311ADB-6010-47C3-8878-0A0BC3CB1389}" type="presParOf" srcId="{14514DC2-55B5-4B86-8662-2D22EBD81A61}" destId="{0E3FE7AB-55BD-439D-90E5-961F9521DBE0}" srcOrd="0" destOrd="0" presId="urn:microsoft.com/office/officeart/2005/8/layout/orgChart1"/>
    <dgm:cxn modelId="{C74106F5-1C6A-423B-932D-15CB2F26D290}" type="presParOf" srcId="{0E3FE7AB-55BD-439D-90E5-961F9521DBE0}" destId="{0B16C43C-10F9-44F2-ABA3-CA4EE684E3C3}" srcOrd="0" destOrd="0" presId="urn:microsoft.com/office/officeart/2005/8/layout/orgChart1"/>
    <dgm:cxn modelId="{036CDF26-526E-4775-88F4-9693B1BA3151}" type="presParOf" srcId="{0E3FE7AB-55BD-439D-90E5-961F9521DBE0}" destId="{80142FAC-0EF4-4F68-B512-553A5C319D8D}" srcOrd="1" destOrd="0" presId="urn:microsoft.com/office/officeart/2005/8/layout/orgChart1"/>
    <dgm:cxn modelId="{1CEBA889-A740-4A1C-96A0-F121C3EC7795}" type="presParOf" srcId="{14514DC2-55B5-4B86-8662-2D22EBD81A61}" destId="{BDC0CB9C-D150-4C6A-9834-FFD3536F52D8}" srcOrd="1" destOrd="0" presId="urn:microsoft.com/office/officeart/2005/8/layout/orgChart1"/>
    <dgm:cxn modelId="{6E0C4401-A023-44B8-BB37-0CDDC2AE889B}" type="presParOf" srcId="{14514DC2-55B5-4B86-8662-2D22EBD81A61}" destId="{2BA1E617-B483-4D77-9AEA-A8A358597028}" srcOrd="2" destOrd="0" presId="urn:microsoft.com/office/officeart/2005/8/layout/orgChart1"/>
    <dgm:cxn modelId="{F019F74B-0E11-4FBF-99C5-7D9E336DC801}" type="presParOf" srcId="{42177405-6466-473A-B775-FB96BD3B1652}" destId="{D29C0C0B-328E-4F11-99C7-43D989A4C823}" srcOrd="2" destOrd="0" presId="urn:microsoft.com/office/officeart/2005/8/layout/orgChart1"/>
    <dgm:cxn modelId="{48E6161F-2660-4CAD-A40C-A90487F24F75}" type="presParOf" srcId="{42177405-6466-473A-B775-FB96BD3B1652}" destId="{DC2448DC-CA2D-4D5F-AE6C-32A2E2D87BC1}" srcOrd="3" destOrd="0" presId="urn:microsoft.com/office/officeart/2005/8/layout/orgChart1"/>
    <dgm:cxn modelId="{F0D9954F-88AE-4029-8767-0280C51B201F}" type="presParOf" srcId="{DC2448DC-CA2D-4D5F-AE6C-32A2E2D87BC1}" destId="{6244CA08-471C-486D-B39D-F889779B6886}" srcOrd="0" destOrd="0" presId="urn:microsoft.com/office/officeart/2005/8/layout/orgChart1"/>
    <dgm:cxn modelId="{FFAB8A06-5878-4E76-8B06-0F44236A5D98}" type="presParOf" srcId="{6244CA08-471C-486D-B39D-F889779B6886}" destId="{53897B4D-22DA-4E7E-8D5A-3372A61BDA5A}" srcOrd="0" destOrd="0" presId="urn:microsoft.com/office/officeart/2005/8/layout/orgChart1"/>
    <dgm:cxn modelId="{E2677FF8-D73A-4E45-B83F-2CD76DCA0179}" type="presParOf" srcId="{6244CA08-471C-486D-B39D-F889779B6886}" destId="{11C985F7-9DB6-43CC-950D-2126DFE32A32}" srcOrd="1" destOrd="0" presId="urn:microsoft.com/office/officeart/2005/8/layout/orgChart1"/>
    <dgm:cxn modelId="{738D9C49-9C45-44DB-9395-42A46498F0E3}" type="presParOf" srcId="{DC2448DC-CA2D-4D5F-AE6C-32A2E2D87BC1}" destId="{6C440616-6E47-4801-B690-13F029C4A904}" srcOrd="1" destOrd="0" presId="urn:microsoft.com/office/officeart/2005/8/layout/orgChart1"/>
    <dgm:cxn modelId="{41DF82FF-88B0-46B0-9E4E-44237F82217B}" type="presParOf" srcId="{DC2448DC-CA2D-4D5F-AE6C-32A2E2D87BC1}" destId="{0DA41D9C-18AC-4621-9022-C340D4B287F4}" srcOrd="2" destOrd="0" presId="urn:microsoft.com/office/officeart/2005/8/layout/orgChart1"/>
    <dgm:cxn modelId="{B5847169-4344-442F-91AF-B17A22B8D7C8}" type="presParOf" srcId="{42177405-6466-473A-B775-FB96BD3B1652}" destId="{7E244996-3BDA-439E-AC6E-BAE250D7D51A}" srcOrd="4" destOrd="0" presId="urn:microsoft.com/office/officeart/2005/8/layout/orgChart1"/>
    <dgm:cxn modelId="{F5959E2F-5D2B-453D-B1AD-5945D11F98E5}" type="presParOf" srcId="{42177405-6466-473A-B775-FB96BD3B1652}" destId="{0E0875F7-09AA-487A-ADA7-DE146908FC72}" srcOrd="5" destOrd="0" presId="urn:microsoft.com/office/officeart/2005/8/layout/orgChart1"/>
    <dgm:cxn modelId="{21C4CF5A-3936-45E2-8241-995EA4C9E8EF}" type="presParOf" srcId="{0E0875F7-09AA-487A-ADA7-DE146908FC72}" destId="{3297EA1E-BF2F-4300-8DEF-D84E307EAF00}" srcOrd="0" destOrd="0" presId="urn:microsoft.com/office/officeart/2005/8/layout/orgChart1"/>
    <dgm:cxn modelId="{F5C6B323-FA39-4B6B-8CD1-F38BAB171558}" type="presParOf" srcId="{3297EA1E-BF2F-4300-8DEF-D84E307EAF00}" destId="{3D6F98DE-7A71-4E35-AEDE-C009D80BA642}" srcOrd="0" destOrd="0" presId="urn:microsoft.com/office/officeart/2005/8/layout/orgChart1"/>
    <dgm:cxn modelId="{C5DFFD27-9805-42BE-BBC4-9331CC86F49D}" type="presParOf" srcId="{3297EA1E-BF2F-4300-8DEF-D84E307EAF00}" destId="{5066C48F-EA0E-40AE-87EA-617F65C3B10F}" srcOrd="1" destOrd="0" presId="urn:microsoft.com/office/officeart/2005/8/layout/orgChart1"/>
    <dgm:cxn modelId="{21FF8FD9-BF53-4BD9-86CA-8E18E7A7414C}" type="presParOf" srcId="{0E0875F7-09AA-487A-ADA7-DE146908FC72}" destId="{46F31865-B7C7-4CFB-95C5-1390946D1268}" srcOrd="1" destOrd="0" presId="urn:microsoft.com/office/officeart/2005/8/layout/orgChart1"/>
    <dgm:cxn modelId="{6155A5DA-9C94-44A2-9B82-1F9AC479FCFE}" type="presParOf" srcId="{0E0875F7-09AA-487A-ADA7-DE146908FC72}" destId="{9E2F6C02-D479-4899-8AD8-AB311A90D3DC}" srcOrd="2" destOrd="0" presId="urn:microsoft.com/office/officeart/2005/8/layout/orgChart1"/>
    <dgm:cxn modelId="{FDC6E2C5-F7C2-42F2-AB28-52D1EDAFFB98}" type="presParOf" srcId="{DA55100F-06AF-4442-9B6A-5D39C8178FFB}" destId="{E8227060-F7AE-47C9-B8F1-E7AD097C1B3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B2AD35-7748-407A-9E42-9F36D1EDA458}" type="doc">
      <dgm:prSet loTypeId="urn:microsoft.com/office/officeart/2011/layout/CircleProcess" loCatId="process" qsTypeId="urn:microsoft.com/office/officeart/2005/8/quickstyle/simple1" qsCatId="simple" csTypeId="urn:microsoft.com/office/officeart/2005/8/colors/accent0_3" csCatId="mainScheme" phldr="1"/>
      <dgm:spPr/>
      <dgm:t>
        <a:bodyPr/>
        <a:lstStyle/>
        <a:p>
          <a:endParaRPr lang="en-US"/>
        </a:p>
      </dgm:t>
    </dgm:pt>
    <dgm:pt modelId="{8B5C6323-E883-46B7-AD57-7103B5C7CAC7}">
      <dgm:prSet phldrT="[Text]"/>
      <dgm:spPr>
        <a:solidFill>
          <a:schemeClr val="bg2">
            <a:alpha val="90000"/>
          </a:schemeClr>
        </a:solidFill>
      </dgm:spPr>
      <dgm:t>
        <a:bodyPr/>
        <a:lstStyle/>
        <a:p>
          <a:r>
            <a:rPr lang="en-US"/>
            <a:t>Binary Pairwise Comparison and </a:t>
          </a:r>
          <a:r>
            <a:rPr lang="en-US" err="1"/>
            <a:t>HoQ</a:t>
          </a:r>
          <a:endParaRPr lang="en-US"/>
        </a:p>
      </dgm:t>
    </dgm:pt>
    <dgm:pt modelId="{A2CCAB63-CFB3-40F9-8BA7-C0E0E72236E4}" type="parTrans" cxnId="{A36E936F-53FF-44CB-BBBD-951D2441CDC2}">
      <dgm:prSet/>
      <dgm:spPr/>
      <dgm:t>
        <a:bodyPr/>
        <a:lstStyle/>
        <a:p>
          <a:endParaRPr lang="en-US"/>
        </a:p>
      </dgm:t>
    </dgm:pt>
    <dgm:pt modelId="{93EA0647-7F4A-4EB4-B004-031214FBE0B8}" type="sibTrans" cxnId="{A36E936F-53FF-44CB-BBBD-951D2441CDC2}">
      <dgm:prSet/>
      <dgm:spPr/>
      <dgm:t>
        <a:bodyPr/>
        <a:lstStyle/>
        <a:p>
          <a:endParaRPr lang="en-US"/>
        </a:p>
      </dgm:t>
    </dgm:pt>
    <dgm:pt modelId="{BD9A54CE-9536-4B49-B287-6EA373159FA9}">
      <dgm:prSet phldrT="[Text]"/>
      <dgm:spPr/>
      <dgm:t>
        <a:bodyPr/>
        <a:lstStyle/>
        <a:p>
          <a:r>
            <a:rPr lang="en-US"/>
            <a:t>Analytical Hierarchy Process</a:t>
          </a:r>
        </a:p>
      </dgm:t>
    </dgm:pt>
    <dgm:pt modelId="{5E06B8B2-DE55-4858-A164-11E6303AC6C2}" type="parTrans" cxnId="{8354F02D-1D44-469B-911E-33F8BF610E25}">
      <dgm:prSet/>
      <dgm:spPr/>
      <dgm:t>
        <a:bodyPr/>
        <a:lstStyle/>
        <a:p>
          <a:endParaRPr lang="en-US"/>
        </a:p>
      </dgm:t>
    </dgm:pt>
    <dgm:pt modelId="{7CCF14F7-E76B-44EF-B57A-F997E9327C68}" type="sibTrans" cxnId="{8354F02D-1D44-469B-911E-33F8BF610E25}">
      <dgm:prSet/>
      <dgm:spPr/>
      <dgm:t>
        <a:bodyPr/>
        <a:lstStyle/>
        <a:p>
          <a:endParaRPr lang="en-US"/>
        </a:p>
      </dgm:t>
    </dgm:pt>
    <dgm:pt modelId="{52F53640-A15B-4EA1-AA10-F8C03E1A8CD8}">
      <dgm:prSet phldrT="[Text]"/>
      <dgm:spPr/>
      <dgm:t>
        <a:bodyPr/>
        <a:lstStyle/>
        <a:p>
          <a:r>
            <a:rPr lang="en-US"/>
            <a:t>Final Selection</a:t>
          </a:r>
        </a:p>
      </dgm:t>
    </dgm:pt>
    <dgm:pt modelId="{FA79798C-BA64-43D1-84E4-450C86261FD5}" type="parTrans" cxnId="{7359E9F4-943F-455B-9ECE-99B452D2FD04}">
      <dgm:prSet/>
      <dgm:spPr/>
      <dgm:t>
        <a:bodyPr/>
        <a:lstStyle/>
        <a:p>
          <a:endParaRPr lang="en-US"/>
        </a:p>
      </dgm:t>
    </dgm:pt>
    <dgm:pt modelId="{14690425-44ED-4DA2-ADF7-BA1C9634ED56}" type="sibTrans" cxnId="{7359E9F4-943F-455B-9ECE-99B452D2FD04}">
      <dgm:prSet/>
      <dgm:spPr/>
      <dgm:t>
        <a:bodyPr/>
        <a:lstStyle/>
        <a:p>
          <a:endParaRPr lang="en-US"/>
        </a:p>
      </dgm:t>
    </dgm:pt>
    <dgm:pt modelId="{D625A937-32C5-4C62-9EF0-377D8CF66713}">
      <dgm:prSet/>
      <dgm:spPr/>
      <dgm:t>
        <a:bodyPr/>
        <a:lstStyle/>
        <a:p>
          <a:r>
            <a:rPr lang="en-US"/>
            <a:t>Pugh Charts</a:t>
          </a:r>
        </a:p>
      </dgm:t>
    </dgm:pt>
    <dgm:pt modelId="{5B60C932-98C9-4F52-A543-FDFBD16409CF}" type="parTrans" cxnId="{1530C308-6C2F-4384-90F4-FD6C039C360F}">
      <dgm:prSet/>
      <dgm:spPr/>
      <dgm:t>
        <a:bodyPr/>
        <a:lstStyle/>
        <a:p>
          <a:endParaRPr lang="en-US"/>
        </a:p>
      </dgm:t>
    </dgm:pt>
    <dgm:pt modelId="{B426F96F-020F-4535-B062-22F728F02EE2}" type="sibTrans" cxnId="{1530C308-6C2F-4384-90F4-FD6C039C360F}">
      <dgm:prSet/>
      <dgm:spPr/>
      <dgm:t>
        <a:bodyPr/>
        <a:lstStyle/>
        <a:p>
          <a:endParaRPr lang="en-US"/>
        </a:p>
      </dgm:t>
    </dgm:pt>
    <dgm:pt modelId="{2BF4969B-B319-4703-999B-CDA4B2E2F2A0}" type="pres">
      <dgm:prSet presAssocID="{0CB2AD35-7748-407A-9E42-9F36D1EDA458}" presName="Name0" presStyleCnt="0">
        <dgm:presLayoutVars>
          <dgm:chMax val="11"/>
          <dgm:chPref val="11"/>
          <dgm:dir/>
          <dgm:resizeHandles/>
        </dgm:presLayoutVars>
      </dgm:prSet>
      <dgm:spPr/>
    </dgm:pt>
    <dgm:pt modelId="{048AF697-AC2A-40D2-BD04-F992BD1D0385}" type="pres">
      <dgm:prSet presAssocID="{52F53640-A15B-4EA1-AA10-F8C03E1A8CD8}" presName="Accent4" presStyleCnt="0"/>
      <dgm:spPr/>
    </dgm:pt>
    <dgm:pt modelId="{9963E2BA-508F-4BBE-AC13-B3BB366936BF}" type="pres">
      <dgm:prSet presAssocID="{52F53640-A15B-4EA1-AA10-F8C03E1A8CD8}" presName="Accent" presStyleLbl="node1" presStyleIdx="0" presStyleCnt="4"/>
      <dgm:spPr/>
    </dgm:pt>
    <dgm:pt modelId="{46DAE607-1599-41C6-A547-A336CDB0281A}" type="pres">
      <dgm:prSet presAssocID="{52F53640-A15B-4EA1-AA10-F8C03E1A8CD8}" presName="ParentBackground4" presStyleCnt="0"/>
      <dgm:spPr/>
    </dgm:pt>
    <dgm:pt modelId="{01C0345E-35F1-409E-AB9A-7DB7F51BFB82}" type="pres">
      <dgm:prSet presAssocID="{52F53640-A15B-4EA1-AA10-F8C03E1A8CD8}" presName="ParentBackground" presStyleLbl="fgAcc1" presStyleIdx="0" presStyleCnt="4"/>
      <dgm:spPr/>
    </dgm:pt>
    <dgm:pt modelId="{DA262D7B-7AE0-43E6-BAC0-70D309FE48EE}" type="pres">
      <dgm:prSet presAssocID="{52F53640-A15B-4EA1-AA10-F8C03E1A8CD8}" presName="Parent4" presStyleLbl="revTx" presStyleIdx="0" presStyleCnt="0">
        <dgm:presLayoutVars>
          <dgm:chMax val="1"/>
          <dgm:chPref val="1"/>
          <dgm:bulletEnabled val="1"/>
        </dgm:presLayoutVars>
      </dgm:prSet>
      <dgm:spPr/>
    </dgm:pt>
    <dgm:pt modelId="{9BD8C1CB-4104-4544-A220-AC0112AF7F30}" type="pres">
      <dgm:prSet presAssocID="{BD9A54CE-9536-4B49-B287-6EA373159FA9}" presName="Accent3" presStyleCnt="0"/>
      <dgm:spPr/>
    </dgm:pt>
    <dgm:pt modelId="{8226D8D7-C360-4438-942E-4138493BC670}" type="pres">
      <dgm:prSet presAssocID="{BD9A54CE-9536-4B49-B287-6EA373159FA9}" presName="Accent" presStyleLbl="node1" presStyleIdx="1" presStyleCnt="4"/>
      <dgm:spPr/>
    </dgm:pt>
    <dgm:pt modelId="{8D452E99-569A-4328-A038-9A2AF7DA8CCF}" type="pres">
      <dgm:prSet presAssocID="{BD9A54CE-9536-4B49-B287-6EA373159FA9}" presName="ParentBackground3" presStyleCnt="0"/>
      <dgm:spPr/>
    </dgm:pt>
    <dgm:pt modelId="{9EFE95DD-E726-4AE9-8959-CA919D5C01EC}" type="pres">
      <dgm:prSet presAssocID="{BD9A54CE-9536-4B49-B287-6EA373159FA9}" presName="ParentBackground" presStyleLbl="fgAcc1" presStyleIdx="1" presStyleCnt="4"/>
      <dgm:spPr/>
    </dgm:pt>
    <dgm:pt modelId="{F269DE09-1B6B-490B-80AE-4545F1F1FABF}" type="pres">
      <dgm:prSet presAssocID="{BD9A54CE-9536-4B49-B287-6EA373159FA9}" presName="Parent3" presStyleLbl="revTx" presStyleIdx="0" presStyleCnt="0">
        <dgm:presLayoutVars>
          <dgm:chMax val="1"/>
          <dgm:chPref val="1"/>
          <dgm:bulletEnabled val="1"/>
        </dgm:presLayoutVars>
      </dgm:prSet>
      <dgm:spPr/>
    </dgm:pt>
    <dgm:pt modelId="{6E3094AB-C101-4C31-80E3-43F60A89CECF}" type="pres">
      <dgm:prSet presAssocID="{D625A937-32C5-4C62-9EF0-377D8CF66713}" presName="Accent2" presStyleCnt="0"/>
      <dgm:spPr/>
    </dgm:pt>
    <dgm:pt modelId="{7D12B7A1-7752-4111-B8F3-D398B76865E2}" type="pres">
      <dgm:prSet presAssocID="{D625A937-32C5-4C62-9EF0-377D8CF66713}" presName="Accent" presStyleLbl="node1" presStyleIdx="2" presStyleCnt="4"/>
      <dgm:spPr/>
    </dgm:pt>
    <dgm:pt modelId="{B497FF0A-01ED-46E0-A9DF-D28D8D731EE5}" type="pres">
      <dgm:prSet presAssocID="{D625A937-32C5-4C62-9EF0-377D8CF66713}" presName="ParentBackground2" presStyleCnt="0"/>
      <dgm:spPr/>
    </dgm:pt>
    <dgm:pt modelId="{02E4E9C2-6BDD-40EC-9D2B-41BF1C2A61BB}" type="pres">
      <dgm:prSet presAssocID="{D625A937-32C5-4C62-9EF0-377D8CF66713}" presName="ParentBackground" presStyleLbl="fgAcc1" presStyleIdx="2" presStyleCnt="4"/>
      <dgm:spPr/>
    </dgm:pt>
    <dgm:pt modelId="{6ABB91B3-354E-4E5D-8FB2-06E59D3DC5F6}" type="pres">
      <dgm:prSet presAssocID="{D625A937-32C5-4C62-9EF0-377D8CF66713}" presName="Parent2" presStyleLbl="revTx" presStyleIdx="0" presStyleCnt="0">
        <dgm:presLayoutVars>
          <dgm:chMax val="1"/>
          <dgm:chPref val="1"/>
          <dgm:bulletEnabled val="1"/>
        </dgm:presLayoutVars>
      </dgm:prSet>
      <dgm:spPr/>
    </dgm:pt>
    <dgm:pt modelId="{96B16AC5-69BB-4AA2-9E67-774B30451A45}" type="pres">
      <dgm:prSet presAssocID="{8B5C6323-E883-46B7-AD57-7103B5C7CAC7}" presName="Accent1" presStyleCnt="0"/>
      <dgm:spPr/>
    </dgm:pt>
    <dgm:pt modelId="{3054442C-E675-42CA-B42A-0737A3BDB838}" type="pres">
      <dgm:prSet presAssocID="{8B5C6323-E883-46B7-AD57-7103B5C7CAC7}" presName="Accent" presStyleLbl="node1" presStyleIdx="3" presStyleCnt="4"/>
      <dgm:spPr/>
    </dgm:pt>
    <dgm:pt modelId="{3A82F47C-078B-4D97-849D-F3591287E4C2}" type="pres">
      <dgm:prSet presAssocID="{8B5C6323-E883-46B7-AD57-7103B5C7CAC7}" presName="ParentBackground1" presStyleCnt="0"/>
      <dgm:spPr/>
    </dgm:pt>
    <dgm:pt modelId="{54B1D718-A84D-493C-8035-A2B4EB69B7FD}" type="pres">
      <dgm:prSet presAssocID="{8B5C6323-E883-46B7-AD57-7103B5C7CAC7}" presName="ParentBackground" presStyleLbl="fgAcc1" presStyleIdx="3" presStyleCnt="4"/>
      <dgm:spPr/>
    </dgm:pt>
    <dgm:pt modelId="{FF516C90-9C4D-4E48-8AB5-ED70A227E60F}" type="pres">
      <dgm:prSet presAssocID="{8B5C6323-E883-46B7-AD57-7103B5C7CAC7}" presName="Parent1" presStyleLbl="revTx" presStyleIdx="0" presStyleCnt="0">
        <dgm:presLayoutVars>
          <dgm:chMax val="1"/>
          <dgm:chPref val="1"/>
          <dgm:bulletEnabled val="1"/>
        </dgm:presLayoutVars>
      </dgm:prSet>
      <dgm:spPr/>
    </dgm:pt>
  </dgm:ptLst>
  <dgm:cxnLst>
    <dgm:cxn modelId="{1530C308-6C2F-4384-90F4-FD6C039C360F}" srcId="{0CB2AD35-7748-407A-9E42-9F36D1EDA458}" destId="{D625A937-32C5-4C62-9EF0-377D8CF66713}" srcOrd="1" destOrd="0" parTransId="{5B60C932-98C9-4F52-A543-FDFBD16409CF}" sibTransId="{B426F96F-020F-4535-B062-22F728F02EE2}"/>
    <dgm:cxn modelId="{8354F02D-1D44-469B-911E-33F8BF610E25}" srcId="{0CB2AD35-7748-407A-9E42-9F36D1EDA458}" destId="{BD9A54CE-9536-4B49-B287-6EA373159FA9}" srcOrd="2" destOrd="0" parTransId="{5E06B8B2-DE55-4858-A164-11E6303AC6C2}" sibTransId="{7CCF14F7-E76B-44EF-B57A-F997E9327C68}"/>
    <dgm:cxn modelId="{0D3FF137-F6D6-45E4-95FE-844308CF6691}" type="presOf" srcId="{52F53640-A15B-4EA1-AA10-F8C03E1A8CD8}" destId="{DA262D7B-7AE0-43E6-BAC0-70D309FE48EE}" srcOrd="1" destOrd="0" presId="urn:microsoft.com/office/officeart/2011/layout/CircleProcess"/>
    <dgm:cxn modelId="{94C6B345-2175-4F0C-A100-04C17D4865DE}" type="presOf" srcId="{D625A937-32C5-4C62-9EF0-377D8CF66713}" destId="{6ABB91B3-354E-4E5D-8FB2-06E59D3DC5F6}" srcOrd="1" destOrd="0" presId="urn:microsoft.com/office/officeart/2011/layout/CircleProcess"/>
    <dgm:cxn modelId="{A36E936F-53FF-44CB-BBBD-951D2441CDC2}" srcId="{0CB2AD35-7748-407A-9E42-9F36D1EDA458}" destId="{8B5C6323-E883-46B7-AD57-7103B5C7CAC7}" srcOrd="0" destOrd="0" parTransId="{A2CCAB63-CFB3-40F9-8BA7-C0E0E72236E4}" sibTransId="{93EA0647-7F4A-4EB4-B004-031214FBE0B8}"/>
    <dgm:cxn modelId="{56FBC876-7A1C-4582-981D-976A30DB6272}" type="presOf" srcId="{8B5C6323-E883-46B7-AD57-7103B5C7CAC7}" destId="{54B1D718-A84D-493C-8035-A2B4EB69B7FD}" srcOrd="0" destOrd="0" presId="urn:microsoft.com/office/officeart/2011/layout/CircleProcess"/>
    <dgm:cxn modelId="{009BFAA9-04AC-415E-9ED2-D057B10F9D2E}" type="presOf" srcId="{0CB2AD35-7748-407A-9E42-9F36D1EDA458}" destId="{2BF4969B-B319-4703-999B-CDA4B2E2F2A0}" srcOrd="0" destOrd="0" presId="urn:microsoft.com/office/officeart/2011/layout/CircleProcess"/>
    <dgm:cxn modelId="{56D53ED1-5D86-4C7D-900A-EEFAB5083206}" type="presOf" srcId="{BD9A54CE-9536-4B49-B287-6EA373159FA9}" destId="{9EFE95DD-E726-4AE9-8959-CA919D5C01EC}" srcOrd="0" destOrd="0" presId="urn:microsoft.com/office/officeart/2011/layout/CircleProcess"/>
    <dgm:cxn modelId="{F57F11D2-27A1-455F-9422-A7D06029A5EE}" type="presOf" srcId="{BD9A54CE-9536-4B49-B287-6EA373159FA9}" destId="{F269DE09-1B6B-490B-80AE-4545F1F1FABF}" srcOrd="1" destOrd="0" presId="urn:microsoft.com/office/officeart/2011/layout/CircleProcess"/>
    <dgm:cxn modelId="{1D9AD2DF-B4D6-4828-8C9E-903AED264D07}" type="presOf" srcId="{8B5C6323-E883-46B7-AD57-7103B5C7CAC7}" destId="{FF516C90-9C4D-4E48-8AB5-ED70A227E60F}" srcOrd="1" destOrd="0" presId="urn:microsoft.com/office/officeart/2011/layout/CircleProcess"/>
    <dgm:cxn modelId="{8B7AF2E2-7125-4FFE-8737-EFE86A0C2C6B}" type="presOf" srcId="{D625A937-32C5-4C62-9EF0-377D8CF66713}" destId="{02E4E9C2-6BDD-40EC-9D2B-41BF1C2A61BB}" srcOrd="0" destOrd="0" presId="urn:microsoft.com/office/officeart/2011/layout/CircleProcess"/>
    <dgm:cxn modelId="{71B4BBF0-8AD1-4CAF-BEF8-D36FB4071CAF}" type="presOf" srcId="{52F53640-A15B-4EA1-AA10-F8C03E1A8CD8}" destId="{01C0345E-35F1-409E-AB9A-7DB7F51BFB82}" srcOrd="0" destOrd="0" presId="urn:microsoft.com/office/officeart/2011/layout/CircleProcess"/>
    <dgm:cxn modelId="{7359E9F4-943F-455B-9ECE-99B452D2FD04}" srcId="{0CB2AD35-7748-407A-9E42-9F36D1EDA458}" destId="{52F53640-A15B-4EA1-AA10-F8C03E1A8CD8}" srcOrd="3" destOrd="0" parTransId="{FA79798C-BA64-43D1-84E4-450C86261FD5}" sibTransId="{14690425-44ED-4DA2-ADF7-BA1C9634ED56}"/>
    <dgm:cxn modelId="{09479C9E-4C4F-4B8E-91A2-1492FEDA8CE0}" type="presParOf" srcId="{2BF4969B-B319-4703-999B-CDA4B2E2F2A0}" destId="{048AF697-AC2A-40D2-BD04-F992BD1D0385}" srcOrd="0" destOrd="0" presId="urn:microsoft.com/office/officeart/2011/layout/CircleProcess"/>
    <dgm:cxn modelId="{2AB5D030-C71E-49BB-839E-40E008110AE3}" type="presParOf" srcId="{048AF697-AC2A-40D2-BD04-F992BD1D0385}" destId="{9963E2BA-508F-4BBE-AC13-B3BB366936BF}" srcOrd="0" destOrd="0" presId="urn:microsoft.com/office/officeart/2011/layout/CircleProcess"/>
    <dgm:cxn modelId="{8D5D7039-0CBB-4526-B606-45AE2F8D2071}" type="presParOf" srcId="{2BF4969B-B319-4703-999B-CDA4B2E2F2A0}" destId="{46DAE607-1599-41C6-A547-A336CDB0281A}" srcOrd="1" destOrd="0" presId="urn:microsoft.com/office/officeart/2011/layout/CircleProcess"/>
    <dgm:cxn modelId="{8DC1B527-9DB4-4F7A-BA77-D7943391E1A2}" type="presParOf" srcId="{46DAE607-1599-41C6-A547-A336CDB0281A}" destId="{01C0345E-35F1-409E-AB9A-7DB7F51BFB82}" srcOrd="0" destOrd="0" presId="urn:microsoft.com/office/officeart/2011/layout/CircleProcess"/>
    <dgm:cxn modelId="{76B08D64-55ED-4230-AD3A-217A6A91921E}" type="presParOf" srcId="{2BF4969B-B319-4703-999B-CDA4B2E2F2A0}" destId="{DA262D7B-7AE0-43E6-BAC0-70D309FE48EE}" srcOrd="2" destOrd="0" presId="urn:microsoft.com/office/officeart/2011/layout/CircleProcess"/>
    <dgm:cxn modelId="{54799338-BDBD-4993-84FD-D96F3907C357}" type="presParOf" srcId="{2BF4969B-B319-4703-999B-CDA4B2E2F2A0}" destId="{9BD8C1CB-4104-4544-A220-AC0112AF7F30}" srcOrd="3" destOrd="0" presId="urn:microsoft.com/office/officeart/2011/layout/CircleProcess"/>
    <dgm:cxn modelId="{221999A2-75C0-475D-9C72-AC3D06CA8246}" type="presParOf" srcId="{9BD8C1CB-4104-4544-A220-AC0112AF7F30}" destId="{8226D8D7-C360-4438-942E-4138493BC670}" srcOrd="0" destOrd="0" presId="urn:microsoft.com/office/officeart/2011/layout/CircleProcess"/>
    <dgm:cxn modelId="{0CAB1299-3F16-4BDB-BF38-77B7C30396DC}" type="presParOf" srcId="{2BF4969B-B319-4703-999B-CDA4B2E2F2A0}" destId="{8D452E99-569A-4328-A038-9A2AF7DA8CCF}" srcOrd="4" destOrd="0" presId="urn:microsoft.com/office/officeart/2011/layout/CircleProcess"/>
    <dgm:cxn modelId="{CC6D874D-7ED4-4B6C-B161-F044FDD4F124}" type="presParOf" srcId="{8D452E99-569A-4328-A038-9A2AF7DA8CCF}" destId="{9EFE95DD-E726-4AE9-8959-CA919D5C01EC}" srcOrd="0" destOrd="0" presId="urn:microsoft.com/office/officeart/2011/layout/CircleProcess"/>
    <dgm:cxn modelId="{C5746215-EBBB-473D-882B-F0F26DD32075}" type="presParOf" srcId="{2BF4969B-B319-4703-999B-CDA4B2E2F2A0}" destId="{F269DE09-1B6B-490B-80AE-4545F1F1FABF}" srcOrd="5" destOrd="0" presId="urn:microsoft.com/office/officeart/2011/layout/CircleProcess"/>
    <dgm:cxn modelId="{32A4D42E-CEC3-464D-8739-E8676E0EE9E8}" type="presParOf" srcId="{2BF4969B-B319-4703-999B-CDA4B2E2F2A0}" destId="{6E3094AB-C101-4C31-80E3-43F60A89CECF}" srcOrd="6" destOrd="0" presId="urn:microsoft.com/office/officeart/2011/layout/CircleProcess"/>
    <dgm:cxn modelId="{A99340FF-96E2-4320-B236-8C741724CA81}" type="presParOf" srcId="{6E3094AB-C101-4C31-80E3-43F60A89CECF}" destId="{7D12B7A1-7752-4111-B8F3-D398B76865E2}" srcOrd="0" destOrd="0" presId="urn:microsoft.com/office/officeart/2011/layout/CircleProcess"/>
    <dgm:cxn modelId="{AADD76A3-132B-4241-9280-B5185ADAB28A}" type="presParOf" srcId="{2BF4969B-B319-4703-999B-CDA4B2E2F2A0}" destId="{B497FF0A-01ED-46E0-A9DF-D28D8D731EE5}" srcOrd="7" destOrd="0" presId="urn:microsoft.com/office/officeart/2011/layout/CircleProcess"/>
    <dgm:cxn modelId="{C2250847-1B1B-4F17-B95A-18D6D7D37D3F}" type="presParOf" srcId="{B497FF0A-01ED-46E0-A9DF-D28D8D731EE5}" destId="{02E4E9C2-6BDD-40EC-9D2B-41BF1C2A61BB}" srcOrd="0" destOrd="0" presId="urn:microsoft.com/office/officeart/2011/layout/CircleProcess"/>
    <dgm:cxn modelId="{C4B0F695-8F7C-4640-A2E1-4B8534AC9783}" type="presParOf" srcId="{2BF4969B-B319-4703-999B-CDA4B2E2F2A0}" destId="{6ABB91B3-354E-4E5D-8FB2-06E59D3DC5F6}" srcOrd="8" destOrd="0" presId="urn:microsoft.com/office/officeart/2011/layout/CircleProcess"/>
    <dgm:cxn modelId="{AA70093F-CD9C-478D-B915-A32CCCD0690C}" type="presParOf" srcId="{2BF4969B-B319-4703-999B-CDA4B2E2F2A0}" destId="{96B16AC5-69BB-4AA2-9E67-774B30451A45}" srcOrd="9" destOrd="0" presId="urn:microsoft.com/office/officeart/2011/layout/CircleProcess"/>
    <dgm:cxn modelId="{A20374D9-9C29-47B4-9986-F209ABCC7D0C}" type="presParOf" srcId="{96B16AC5-69BB-4AA2-9E67-774B30451A45}" destId="{3054442C-E675-42CA-B42A-0737A3BDB838}" srcOrd="0" destOrd="0" presId="urn:microsoft.com/office/officeart/2011/layout/CircleProcess"/>
    <dgm:cxn modelId="{24B2E170-58A9-41DC-BA7E-4CA017DCD17B}" type="presParOf" srcId="{2BF4969B-B319-4703-999B-CDA4B2E2F2A0}" destId="{3A82F47C-078B-4D97-849D-F3591287E4C2}" srcOrd="10" destOrd="0" presId="urn:microsoft.com/office/officeart/2011/layout/CircleProcess"/>
    <dgm:cxn modelId="{6C8EEEA7-D9F4-4F96-9761-589C8A51142B}" type="presParOf" srcId="{3A82F47C-078B-4D97-849D-F3591287E4C2}" destId="{54B1D718-A84D-493C-8035-A2B4EB69B7FD}" srcOrd="0" destOrd="0" presId="urn:microsoft.com/office/officeart/2011/layout/CircleProcess"/>
    <dgm:cxn modelId="{1796C3F9-5085-41FB-8168-E7CB7E3D6505}" type="presParOf" srcId="{2BF4969B-B319-4703-999B-CDA4B2E2F2A0}" destId="{FF516C90-9C4D-4E48-8AB5-ED70A227E60F}"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581F7178-0FCE-4A60-B37F-9B681E4E8B1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B13FBD1-1A3A-4382-8A75-192EFB3621E9}">
      <dgm:prSet phldrT="[Text]"/>
      <dgm:spPr>
        <a:solidFill>
          <a:srgbClr val="EE7624"/>
        </a:solidFill>
      </dgm:spPr>
      <dgm:t>
        <a:bodyPr/>
        <a:lstStyle/>
        <a:p>
          <a:r>
            <a:rPr lang="en-US">
              <a:solidFill>
                <a:schemeClr val="tx1">
                  <a:lumMod val="75000"/>
                  <a:lumOff val="25000"/>
                </a:schemeClr>
              </a:solidFill>
            </a:rPr>
            <a:t>Research</a:t>
          </a:r>
        </a:p>
      </dgm:t>
    </dgm:pt>
    <dgm:pt modelId="{2D90DE47-8987-42BB-8700-2D20765182AD}" type="parTrans" cxnId="{06031751-72D2-4B08-84AF-7C35D16FF8B5}">
      <dgm:prSet/>
      <dgm:spPr/>
      <dgm:t>
        <a:bodyPr/>
        <a:lstStyle/>
        <a:p>
          <a:endParaRPr lang="en-US"/>
        </a:p>
      </dgm:t>
    </dgm:pt>
    <dgm:pt modelId="{DD3C456C-CF47-45E6-AF11-ACBF7FF43490}" type="sibTrans" cxnId="{06031751-72D2-4B08-84AF-7C35D16FF8B5}">
      <dgm:prSet/>
      <dgm:spPr/>
      <dgm:t>
        <a:bodyPr/>
        <a:lstStyle/>
        <a:p>
          <a:endParaRPr lang="en-US"/>
        </a:p>
      </dgm:t>
    </dgm:pt>
    <dgm:pt modelId="{E36DBF1C-8E63-4712-AF89-27DC44F84FE8}">
      <dgm:prSet phldrT="[Text]"/>
      <dgm:spPr>
        <a:solidFill>
          <a:srgbClr val="F4AA78"/>
        </a:solidFill>
      </dgm:spPr>
      <dgm:t>
        <a:bodyPr/>
        <a:lstStyle/>
        <a:p>
          <a:r>
            <a:rPr lang="en-US">
              <a:solidFill>
                <a:schemeClr val="tx1">
                  <a:lumMod val="75000"/>
                  <a:lumOff val="25000"/>
                </a:schemeClr>
              </a:solidFill>
            </a:rPr>
            <a:t>Purchasing</a:t>
          </a:r>
        </a:p>
      </dgm:t>
    </dgm:pt>
    <dgm:pt modelId="{C3E3CC3B-38F3-4BB5-92BF-A683203725E2}" type="parTrans" cxnId="{103AC233-B918-427B-8374-0967918A3591}">
      <dgm:prSet/>
      <dgm:spPr/>
      <dgm:t>
        <a:bodyPr/>
        <a:lstStyle/>
        <a:p>
          <a:endParaRPr lang="en-US"/>
        </a:p>
      </dgm:t>
    </dgm:pt>
    <dgm:pt modelId="{1A8776A9-F3CF-4095-A33A-55C874C58D63}" type="sibTrans" cxnId="{103AC233-B918-427B-8374-0967918A3591}">
      <dgm:prSet/>
      <dgm:spPr/>
      <dgm:t>
        <a:bodyPr/>
        <a:lstStyle/>
        <a:p>
          <a:endParaRPr lang="en-US"/>
        </a:p>
      </dgm:t>
    </dgm:pt>
    <dgm:pt modelId="{94D2B73D-DD15-47E3-AE6F-AA0D7AF171CF}">
      <dgm:prSet phldrT="[Text]"/>
      <dgm:spPr>
        <a:solidFill>
          <a:srgbClr val="FAD5BC"/>
        </a:solidFill>
      </dgm:spPr>
      <dgm:t>
        <a:bodyPr/>
        <a:lstStyle/>
        <a:p>
          <a:r>
            <a:rPr lang="en-US">
              <a:solidFill>
                <a:schemeClr val="tx1">
                  <a:lumMod val="75000"/>
                  <a:lumOff val="25000"/>
                </a:schemeClr>
              </a:solidFill>
            </a:rPr>
            <a:t>Prototyping</a:t>
          </a:r>
        </a:p>
      </dgm:t>
    </dgm:pt>
    <dgm:pt modelId="{0F7EC985-C4A6-4071-BA5A-C67B89967B4C}" type="parTrans" cxnId="{3C8A369E-9437-4854-B8AA-DD49DC2F7B03}">
      <dgm:prSet/>
      <dgm:spPr/>
      <dgm:t>
        <a:bodyPr/>
        <a:lstStyle/>
        <a:p>
          <a:endParaRPr lang="en-US"/>
        </a:p>
      </dgm:t>
    </dgm:pt>
    <dgm:pt modelId="{5E2B445B-CACC-4BE9-A134-DA1972D48C7B}" type="sibTrans" cxnId="{3C8A369E-9437-4854-B8AA-DD49DC2F7B03}">
      <dgm:prSet/>
      <dgm:spPr/>
      <dgm:t>
        <a:bodyPr/>
        <a:lstStyle/>
        <a:p>
          <a:endParaRPr lang="en-US"/>
        </a:p>
      </dgm:t>
    </dgm:pt>
    <dgm:pt modelId="{2CCBE384-BEAD-43B4-B056-2334D2BF0C82}">
      <dgm:prSet phldrT="[Text]"/>
      <dgm:spPr>
        <a:solidFill>
          <a:srgbClr val="DCDCDC"/>
        </a:solidFill>
      </dgm:spPr>
      <dgm:t>
        <a:bodyPr/>
        <a:lstStyle/>
        <a:p>
          <a:r>
            <a:rPr lang="en-US">
              <a:solidFill>
                <a:schemeClr val="tx1">
                  <a:lumMod val="75000"/>
                  <a:lumOff val="25000"/>
                </a:schemeClr>
              </a:solidFill>
            </a:rPr>
            <a:t>Testing</a:t>
          </a:r>
        </a:p>
      </dgm:t>
    </dgm:pt>
    <dgm:pt modelId="{EB80AA63-6D38-4794-A05B-C7E0D8C41150}" type="parTrans" cxnId="{29F8C627-7FB2-46BD-8AC4-A68842B08479}">
      <dgm:prSet/>
      <dgm:spPr/>
      <dgm:t>
        <a:bodyPr/>
        <a:lstStyle/>
        <a:p>
          <a:endParaRPr lang="en-US"/>
        </a:p>
      </dgm:t>
    </dgm:pt>
    <dgm:pt modelId="{BE1521FA-8B88-4334-A335-C53D1CEF30F7}" type="sibTrans" cxnId="{29F8C627-7FB2-46BD-8AC4-A68842B08479}">
      <dgm:prSet/>
      <dgm:spPr/>
      <dgm:t>
        <a:bodyPr/>
        <a:lstStyle/>
        <a:p>
          <a:endParaRPr lang="en-US"/>
        </a:p>
      </dgm:t>
    </dgm:pt>
    <dgm:pt modelId="{EAFF5C61-0AC7-4D54-8633-7438C12CE912}" type="pres">
      <dgm:prSet presAssocID="{581F7178-0FCE-4A60-B37F-9B681E4E8B1E}" presName="Name0" presStyleCnt="0">
        <dgm:presLayoutVars>
          <dgm:chPref val="3"/>
          <dgm:dir/>
          <dgm:animLvl val="lvl"/>
          <dgm:resizeHandles/>
        </dgm:presLayoutVars>
      </dgm:prSet>
      <dgm:spPr/>
    </dgm:pt>
    <dgm:pt modelId="{28B15C6A-022F-44AF-B713-41020162B372}" type="pres">
      <dgm:prSet presAssocID="{3B13FBD1-1A3A-4382-8A75-192EFB3621E9}" presName="horFlow" presStyleCnt="0"/>
      <dgm:spPr/>
    </dgm:pt>
    <dgm:pt modelId="{08F15F53-9DA8-4B46-85B9-D6003B8E6794}" type="pres">
      <dgm:prSet presAssocID="{3B13FBD1-1A3A-4382-8A75-192EFB3621E9}" presName="bigChev" presStyleLbl="node1" presStyleIdx="0" presStyleCnt="4" custScaleX="361061"/>
      <dgm:spPr/>
    </dgm:pt>
    <dgm:pt modelId="{33D639B6-2566-40E8-B756-D6F2DFCF4B08}" type="pres">
      <dgm:prSet presAssocID="{3B13FBD1-1A3A-4382-8A75-192EFB3621E9}" presName="vSp" presStyleCnt="0"/>
      <dgm:spPr/>
    </dgm:pt>
    <dgm:pt modelId="{56296C57-C8BE-4937-BE7E-79CB265E017C}" type="pres">
      <dgm:prSet presAssocID="{E36DBF1C-8E63-4712-AF89-27DC44F84FE8}" presName="horFlow" presStyleCnt="0"/>
      <dgm:spPr/>
    </dgm:pt>
    <dgm:pt modelId="{E9796418-37A9-4272-932C-6A1451B8050F}" type="pres">
      <dgm:prSet presAssocID="{E36DBF1C-8E63-4712-AF89-27DC44F84FE8}" presName="bigChev" presStyleLbl="node1" presStyleIdx="1" presStyleCnt="4" custScaleX="361061"/>
      <dgm:spPr/>
    </dgm:pt>
    <dgm:pt modelId="{81913470-884B-4CAC-B818-CB96D190DD14}" type="pres">
      <dgm:prSet presAssocID="{E36DBF1C-8E63-4712-AF89-27DC44F84FE8}" presName="vSp" presStyleCnt="0"/>
      <dgm:spPr/>
    </dgm:pt>
    <dgm:pt modelId="{633DCDFD-961E-49E6-89F2-FE1C31A90C65}" type="pres">
      <dgm:prSet presAssocID="{94D2B73D-DD15-47E3-AE6F-AA0D7AF171CF}" presName="horFlow" presStyleCnt="0"/>
      <dgm:spPr/>
    </dgm:pt>
    <dgm:pt modelId="{ECCD086A-CDA5-4A8B-A77A-81D03EE68353}" type="pres">
      <dgm:prSet presAssocID="{94D2B73D-DD15-47E3-AE6F-AA0D7AF171CF}" presName="bigChev" presStyleLbl="node1" presStyleIdx="2" presStyleCnt="4" custScaleX="361061"/>
      <dgm:spPr/>
    </dgm:pt>
    <dgm:pt modelId="{D6C14480-65E9-4CA2-9556-608CA2236EE3}" type="pres">
      <dgm:prSet presAssocID="{94D2B73D-DD15-47E3-AE6F-AA0D7AF171CF}" presName="vSp" presStyleCnt="0"/>
      <dgm:spPr/>
    </dgm:pt>
    <dgm:pt modelId="{FB57EF84-9693-42F7-BBB5-D69B3289A543}" type="pres">
      <dgm:prSet presAssocID="{2CCBE384-BEAD-43B4-B056-2334D2BF0C82}" presName="horFlow" presStyleCnt="0"/>
      <dgm:spPr/>
    </dgm:pt>
    <dgm:pt modelId="{68E4079D-1BF3-4F66-8F9E-92FAB321505F}" type="pres">
      <dgm:prSet presAssocID="{2CCBE384-BEAD-43B4-B056-2334D2BF0C82}" presName="bigChev" presStyleLbl="node1" presStyleIdx="3" presStyleCnt="4" custScaleX="361061"/>
      <dgm:spPr/>
    </dgm:pt>
  </dgm:ptLst>
  <dgm:cxnLst>
    <dgm:cxn modelId="{29F8C627-7FB2-46BD-8AC4-A68842B08479}" srcId="{581F7178-0FCE-4A60-B37F-9B681E4E8B1E}" destId="{2CCBE384-BEAD-43B4-B056-2334D2BF0C82}" srcOrd="3" destOrd="0" parTransId="{EB80AA63-6D38-4794-A05B-C7E0D8C41150}" sibTransId="{BE1521FA-8B88-4334-A335-C53D1CEF30F7}"/>
    <dgm:cxn modelId="{F646022F-57AA-4B0D-A8D5-71B174A1EA38}" type="presOf" srcId="{2CCBE384-BEAD-43B4-B056-2334D2BF0C82}" destId="{68E4079D-1BF3-4F66-8F9E-92FAB321505F}" srcOrd="0" destOrd="0" presId="urn:microsoft.com/office/officeart/2005/8/layout/lProcess3"/>
    <dgm:cxn modelId="{103AC233-B918-427B-8374-0967918A3591}" srcId="{581F7178-0FCE-4A60-B37F-9B681E4E8B1E}" destId="{E36DBF1C-8E63-4712-AF89-27DC44F84FE8}" srcOrd="1" destOrd="0" parTransId="{C3E3CC3B-38F3-4BB5-92BF-A683203725E2}" sibTransId="{1A8776A9-F3CF-4095-A33A-55C874C58D63}"/>
    <dgm:cxn modelId="{06031751-72D2-4B08-84AF-7C35D16FF8B5}" srcId="{581F7178-0FCE-4A60-B37F-9B681E4E8B1E}" destId="{3B13FBD1-1A3A-4382-8A75-192EFB3621E9}" srcOrd="0" destOrd="0" parTransId="{2D90DE47-8987-42BB-8700-2D20765182AD}" sibTransId="{DD3C456C-CF47-45E6-AF11-ACBF7FF43490}"/>
    <dgm:cxn modelId="{3C8A369E-9437-4854-B8AA-DD49DC2F7B03}" srcId="{581F7178-0FCE-4A60-B37F-9B681E4E8B1E}" destId="{94D2B73D-DD15-47E3-AE6F-AA0D7AF171CF}" srcOrd="2" destOrd="0" parTransId="{0F7EC985-C4A6-4071-BA5A-C67B89967B4C}" sibTransId="{5E2B445B-CACC-4BE9-A134-DA1972D48C7B}"/>
    <dgm:cxn modelId="{F54DF2A3-6A98-48C8-88BD-B71D8410FB90}" type="presOf" srcId="{3B13FBD1-1A3A-4382-8A75-192EFB3621E9}" destId="{08F15F53-9DA8-4B46-85B9-D6003B8E6794}" srcOrd="0" destOrd="0" presId="urn:microsoft.com/office/officeart/2005/8/layout/lProcess3"/>
    <dgm:cxn modelId="{F1E207A8-5628-4442-B19D-1700D686ACF1}" type="presOf" srcId="{E36DBF1C-8E63-4712-AF89-27DC44F84FE8}" destId="{E9796418-37A9-4272-932C-6A1451B8050F}" srcOrd="0" destOrd="0" presId="urn:microsoft.com/office/officeart/2005/8/layout/lProcess3"/>
    <dgm:cxn modelId="{D466A9B3-341A-49B6-A7DF-027168F7D358}" type="presOf" srcId="{581F7178-0FCE-4A60-B37F-9B681E4E8B1E}" destId="{EAFF5C61-0AC7-4D54-8633-7438C12CE912}" srcOrd="0" destOrd="0" presId="urn:microsoft.com/office/officeart/2005/8/layout/lProcess3"/>
    <dgm:cxn modelId="{375C3CBB-27A3-44BB-924B-64A93A17F677}" type="presOf" srcId="{94D2B73D-DD15-47E3-AE6F-AA0D7AF171CF}" destId="{ECCD086A-CDA5-4A8B-A77A-81D03EE68353}" srcOrd="0" destOrd="0" presId="urn:microsoft.com/office/officeart/2005/8/layout/lProcess3"/>
    <dgm:cxn modelId="{9323FD7C-BF54-4E22-9477-2729E0D1FCE4}" type="presParOf" srcId="{EAFF5C61-0AC7-4D54-8633-7438C12CE912}" destId="{28B15C6A-022F-44AF-B713-41020162B372}" srcOrd="0" destOrd="0" presId="urn:microsoft.com/office/officeart/2005/8/layout/lProcess3"/>
    <dgm:cxn modelId="{BF483BBF-5728-4634-9CDA-0A3E4F1C38FD}" type="presParOf" srcId="{28B15C6A-022F-44AF-B713-41020162B372}" destId="{08F15F53-9DA8-4B46-85B9-D6003B8E6794}" srcOrd="0" destOrd="0" presId="urn:microsoft.com/office/officeart/2005/8/layout/lProcess3"/>
    <dgm:cxn modelId="{0CCA6209-8D88-4498-A954-BE957D7E7C76}" type="presParOf" srcId="{EAFF5C61-0AC7-4D54-8633-7438C12CE912}" destId="{33D639B6-2566-40E8-B756-D6F2DFCF4B08}" srcOrd="1" destOrd="0" presId="urn:microsoft.com/office/officeart/2005/8/layout/lProcess3"/>
    <dgm:cxn modelId="{3C563C47-1B8C-4FC9-BDF9-BEBA4F97464E}" type="presParOf" srcId="{EAFF5C61-0AC7-4D54-8633-7438C12CE912}" destId="{56296C57-C8BE-4937-BE7E-79CB265E017C}" srcOrd="2" destOrd="0" presId="urn:microsoft.com/office/officeart/2005/8/layout/lProcess3"/>
    <dgm:cxn modelId="{5FE06A81-6DDF-4640-8D6C-5DFDF5108F8D}" type="presParOf" srcId="{56296C57-C8BE-4937-BE7E-79CB265E017C}" destId="{E9796418-37A9-4272-932C-6A1451B8050F}" srcOrd="0" destOrd="0" presId="urn:microsoft.com/office/officeart/2005/8/layout/lProcess3"/>
    <dgm:cxn modelId="{7681323A-47FE-4A70-8E31-715E7225F125}" type="presParOf" srcId="{EAFF5C61-0AC7-4D54-8633-7438C12CE912}" destId="{81913470-884B-4CAC-B818-CB96D190DD14}" srcOrd="3" destOrd="0" presId="urn:microsoft.com/office/officeart/2005/8/layout/lProcess3"/>
    <dgm:cxn modelId="{8C4AEDDA-33B5-4DAE-8DB0-7312C28C818B}" type="presParOf" srcId="{EAFF5C61-0AC7-4D54-8633-7438C12CE912}" destId="{633DCDFD-961E-49E6-89F2-FE1C31A90C65}" srcOrd="4" destOrd="0" presId="urn:microsoft.com/office/officeart/2005/8/layout/lProcess3"/>
    <dgm:cxn modelId="{C04540F0-FEEA-4C7D-B4EB-5232F54735A0}" type="presParOf" srcId="{633DCDFD-961E-49E6-89F2-FE1C31A90C65}" destId="{ECCD086A-CDA5-4A8B-A77A-81D03EE68353}" srcOrd="0" destOrd="0" presId="urn:microsoft.com/office/officeart/2005/8/layout/lProcess3"/>
    <dgm:cxn modelId="{71A75F91-3A68-4A70-B876-C99759DA6AED}" type="presParOf" srcId="{EAFF5C61-0AC7-4D54-8633-7438C12CE912}" destId="{D6C14480-65E9-4CA2-9556-608CA2236EE3}" srcOrd="5" destOrd="0" presId="urn:microsoft.com/office/officeart/2005/8/layout/lProcess3"/>
    <dgm:cxn modelId="{CF535440-449B-4C19-8A85-1F903893F1A1}" type="presParOf" srcId="{EAFF5C61-0AC7-4D54-8633-7438C12CE912}" destId="{FB57EF84-9693-42F7-BBB5-D69B3289A543}" srcOrd="6" destOrd="0" presId="urn:microsoft.com/office/officeart/2005/8/layout/lProcess3"/>
    <dgm:cxn modelId="{2EEC3DF7-25A2-4376-97E9-F2B028332711}" type="presParOf" srcId="{FB57EF84-9693-42F7-BBB5-D69B3289A543}" destId="{68E4079D-1BF3-4F66-8F9E-92FAB321505F}"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Automation</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Accuracy</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Consistency</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Adaptability</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Device is used over a period of 3 months per year.</a:t>
          </a:r>
        </a:p>
      </dsp:txBody>
      <dsp:txXfrm>
        <a:off x="476480" y="177127"/>
        <a:ext cx="5707130" cy="495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MATLAB or an open-source software.</a:t>
          </a:r>
        </a:p>
      </dsp:txBody>
      <dsp:txXfrm>
        <a:off x="476919" y="175185"/>
        <a:ext cx="5707179" cy="495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Given one working fluxmeter and sensor.</a:t>
          </a:r>
        </a:p>
      </dsp:txBody>
      <dsp:txXfrm>
        <a:off x="476919" y="175185"/>
        <a:ext cx="5707179" cy="495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Testing will be performed at Danfoss.</a:t>
          </a:r>
        </a:p>
      </dsp:txBody>
      <dsp:txXfrm>
        <a:off x="476919" y="175185"/>
        <a:ext cx="5707179" cy="495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t>Operator will be able to lift the shaft onto device.</a:t>
          </a:r>
        </a:p>
      </dsp:txBody>
      <dsp:txXfrm>
        <a:off x="476919" y="175185"/>
        <a:ext cx="5707179" cy="495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44996-3BDA-439E-AC6E-BAE250D7D51A}">
      <dsp:nvSpPr>
        <dsp:cNvPr id="0" name=""/>
        <dsp:cNvSpPr/>
      </dsp:nvSpPr>
      <dsp:spPr>
        <a:xfrm>
          <a:off x="4800600" y="1878553"/>
          <a:ext cx="3397104" cy="646590"/>
        </a:xfrm>
        <a:custGeom>
          <a:avLst/>
          <a:gdLst/>
          <a:ahLst/>
          <a:cxnLst/>
          <a:rect l="0" t="0" r="0" b="0"/>
          <a:pathLst>
            <a:path>
              <a:moveTo>
                <a:pt x="0" y="0"/>
              </a:moveTo>
              <a:lnTo>
                <a:pt x="0" y="351856"/>
              </a:lnTo>
              <a:lnTo>
                <a:pt x="3397104" y="351856"/>
              </a:lnTo>
              <a:lnTo>
                <a:pt x="3397104" y="64659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9C0C0B-328E-4F11-99C7-43D989A4C823}">
      <dsp:nvSpPr>
        <dsp:cNvPr id="0" name=""/>
        <dsp:cNvSpPr/>
      </dsp:nvSpPr>
      <dsp:spPr>
        <a:xfrm>
          <a:off x="4754879" y="1878553"/>
          <a:ext cx="91440" cy="627573"/>
        </a:xfrm>
        <a:custGeom>
          <a:avLst/>
          <a:gdLst/>
          <a:ahLst/>
          <a:cxnLst/>
          <a:rect l="0" t="0" r="0" b="0"/>
          <a:pathLst>
            <a:path>
              <a:moveTo>
                <a:pt x="45720" y="0"/>
              </a:moveTo>
              <a:lnTo>
                <a:pt x="45720" y="332839"/>
              </a:lnTo>
              <a:lnTo>
                <a:pt x="46365" y="332839"/>
              </a:lnTo>
              <a:lnTo>
                <a:pt x="46365" y="62757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9110703-4CF1-4653-BDDC-68AD94F86A74}">
      <dsp:nvSpPr>
        <dsp:cNvPr id="0" name=""/>
        <dsp:cNvSpPr/>
      </dsp:nvSpPr>
      <dsp:spPr>
        <a:xfrm>
          <a:off x="1404140" y="1878553"/>
          <a:ext cx="3396459" cy="646478"/>
        </a:xfrm>
        <a:custGeom>
          <a:avLst/>
          <a:gdLst/>
          <a:ahLst/>
          <a:cxnLst/>
          <a:rect l="0" t="0" r="0" b="0"/>
          <a:pathLst>
            <a:path>
              <a:moveTo>
                <a:pt x="3396459" y="0"/>
              </a:moveTo>
              <a:lnTo>
                <a:pt x="3396459" y="351744"/>
              </a:lnTo>
              <a:lnTo>
                <a:pt x="0" y="351744"/>
              </a:lnTo>
              <a:lnTo>
                <a:pt x="0" y="64647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B004490-2F89-45F4-A333-8EF6F43B883F}">
      <dsp:nvSpPr>
        <dsp:cNvPr id="0" name=""/>
        <dsp:cNvSpPr/>
      </dsp:nvSpPr>
      <dsp:spPr>
        <a:xfrm>
          <a:off x="3397104" y="475057"/>
          <a:ext cx="2806991" cy="1403495"/>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AFM</a:t>
          </a:r>
        </a:p>
      </dsp:txBody>
      <dsp:txXfrm>
        <a:off x="3397104" y="475057"/>
        <a:ext cx="2806991" cy="1403495"/>
      </dsp:txXfrm>
    </dsp:sp>
    <dsp:sp modelId="{0B16C43C-10F9-44F2-ABA3-CA4EE684E3C3}">
      <dsp:nvSpPr>
        <dsp:cNvPr id="0" name=""/>
        <dsp:cNvSpPr/>
      </dsp:nvSpPr>
      <dsp:spPr>
        <a:xfrm>
          <a:off x="644" y="2525031"/>
          <a:ext cx="2806991" cy="1403495"/>
        </a:xfrm>
        <a:prstGeom prst="rect">
          <a:avLst/>
        </a:prstGeom>
        <a:solidFill>
          <a:schemeClr val="bg2">
            <a:lumMod val="7500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Human Interaction</a:t>
          </a:r>
        </a:p>
      </dsp:txBody>
      <dsp:txXfrm>
        <a:off x="644" y="2525031"/>
        <a:ext cx="2806991" cy="1403495"/>
      </dsp:txXfrm>
    </dsp:sp>
    <dsp:sp modelId="{53897B4D-22DA-4E7E-8D5A-3372A61BDA5A}">
      <dsp:nvSpPr>
        <dsp:cNvPr id="0" name=""/>
        <dsp:cNvSpPr/>
      </dsp:nvSpPr>
      <dsp:spPr>
        <a:xfrm>
          <a:off x="3397749" y="2506126"/>
          <a:ext cx="2806991" cy="1403495"/>
        </a:xfrm>
        <a:prstGeom prst="rect">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System</a:t>
          </a:r>
        </a:p>
      </dsp:txBody>
      <dsp:txXfrm>
        <a:off x="3397749" y="2506126"/>
        <a:ext cx="2806991" cy="1403495"/>
      </dsp:txXfrm>
    </dsp:sp>
    <dsp:sp modelId="{3D6F98DE-7A71-4E35-AEDE-C009D80BA642}">
      <dsp:nvSpPr>
        <dsp:cNvPr id="0" name=""/>
        <dsp:cNvSpPr/>
      </dsp:nvSpPr>
      <dsp:spPr>
        <a:xfrm>
          <a:off x="6794208" y="2525143"/>
          <a:ext cx="2806991" cy="1403495"/>
        </a:xfrm>
        <a:prstGeom prst="rect">
          <a:avLst/>
        </a:prstGeom>
        <a:solidFill>
          <a:srgbClr val="003B6F"/>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Controls</a:t>
          </a:r>
        </a:p>
      </dsp:txBody>
      <dsp:txXfrm>
        <a:off x="6794208" y="2525143"/>
        <a:ext cx="2806991" cy="14034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3E2BA-508F-4BBE-AC13-B3BB366936BF}">
      <dsp:nvSpPr>
        <dsp:cNvPr id="0" name=""/>
        <dsp:cNvSpPr/>
      </dsp:nvSpPr>
      <dsp:spPr>
        <a:xfrm>
          <a:off x="6207291" y="1780596"/>
          <a:ext cx="1857705" cy="185780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C0345E-35F1-409E-AB9A-7DB7F51BFB82}">
      <dsp:nvSpPr>
        <dsp:cNvPr id="0" name=""/>
        <dsp:cNvSpPr/>
      </dsp:nvSpPr>
      <dsp:spPr>
        <a:xfrm>
          <a:off x="6269427" y="1842533"/>
          <a:ext cx="1734230" cy="1733925"/>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Final Selection</a:t>
          </a:r>
        </a:p>
      </dsp:txBody>
      <dsp:txXfrm>
        <a:off x="6517174" y="2090284"/>
        <a:ext cx="1238735" cy="1238424"/>
      </dsp:txXfrm>
    </dsp:sp>
    <dsp:sp modelId="{8226D8D7-C360-4438-942E-4138493BC670}">
      <dsp:nvSpPr>
        <dsp:cNvPr id="0" name=""/>
        <dsp:cNvSpPr/>
      </dsp:nvSpPr>
      <dsp:spPr>
        <a:xfrm rot="2700000">
          <a:off x="4279469" y="1780465"/>
          <a:ext cx="1857735" cy="1857735"/>
        </a:xfrm>
        <a:prstGeom prst="teardrop">
          <a:avLst>
            <a:gd name="adj" fmla="val 1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E95DD-E726-4AE9-8959-CA919D5C01EC}">
      <dsp:nvSpPr>
        <dsp:cNvPr id="0" name=""/>
        <dsp:cNvSpPr/>
      </dsp:nvSpPr>
      <dsp:spPr>
        <a:xfrm>
          <a:off x="4349586" y="1842533"/>
          <a:ext cx="1734230" cy="1733925"/>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Analytical Hierarchy Process</a:t>
          </a:r>
        </a:p>
      </dsp:txBody>
      <dsp:txXfrm>
        <a:off x="4597333" y="2090284"/>
        <a:ext cx="1238735" cy="1238424"/>
      </dsp:txXfrm>
    </dsp:sp>
    <dsp:sp modelId="{7D12B7A1-7752-4111-B8F3-D398B76865E2}">
      <dsp:nvSpPr>
        <dsp:cNvPr id="0" name=""/>
        <dsp:cNvSpPr/>
      </dsp:nvSpPr>
      <dsp:spPr>
        <a:xfrm rot="2700000">
          <a:off x="2367593" y="1780465"/>
          <a:ext cx="1857735" cy="1857735"/>
        </a:xfrm>
        <a:prstGeom prst="teardrop">
          <a:avLst>
            <a:gd name="adj" fmla="val 1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4E9C2-6BDD-40EC-9D2B-41BF1C2A61BB}">
      <dsp:nvSpPr>
        <dsp:cNvPr id="0" name=""/>
        <dsp:cNvSpPr/>
      </dsp:nvSpPr>
      <dsp:spPr>
        <a:xfrm>
          <a:off x="2429745" y="1842533"/>
          <a:ext cx="1734230" cy="1733925"/>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Pugh Charts</a:t>
          </a:r>
        </a:p>
      </dsp:txBody>
      <dsp:txXfrm>
        <a:off x="2677492" y="2090284"/>
        <a:ext cx="1238735" cy="1238424"/>
      </dsp:txXfrm>
    </dsp:sp>
    <dsp:sp modelId="{3054442C-E675-42CA-B42A-0737A3BDB838}">
      <dsp:nvSpPr>
        <dsp:cNvPr id="0" name=""/>
        <dsp:cNvSpPr/>
      </dsp:nvSpPr>
      <dsp:spPr>
        <a:xfrm rot="2700000">
          <a:off x="447752" y="1780465"/>
          <a:ext cx="1857735" cy="1857735"/>
        </a:xfrm>
        <a:prstGeom prst="teardrop">
          <a:avLst>
            <a:gd name="adj" fmla="val 1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1D718-A84D-493C-8035-A2B4EB69B7FD}">
      <dsp:nvSpPr>
        <dsp:cNvPr id="0" name=""/>
        <dsp:cNvSpPr/>
      </dsp:nvSpPr>
      <dsp:spPr>
        <a:xfrm>
          <a:off x="509903" y="1842533"/>
          <a:ext cx="1734230" cy="1733925"/>
        </a:xfrm>
        <a:prstGeom prst="ellipse">
          <a:avLst/>
        </a:prstGeom>
        <a:solidFill>
          <a:schemeClr val="bg2">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Binary Pairwise Comparison and </a:t>
          </a:r>
          <a:r>
            <a:rPr lang="en-US" sz="1900" kern="1200" err="1"/>
            <a:t>HoQ</a:t>
          </a:r>
          <a:endParaRPr lang="en-US" sz="1900" kern="1200"/>
        </a:p>
      </dsp:txBody>
      <dsp:txXfrm>
        <a:off x="757650" y="2090284"/>
        <a:ext cx="1238735" cy="12384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5F53-9DA8-4B46-85B9-D6003B8E6794}">
      <dsp:nvSpPr>
        <dsp:cNvPr id="0" name=""/>
        <dsp:cNvSpPr/>
      </dsp:nvSpPr>
      <dsp:spPr>
        <a:xfrm>
          <a:off x="365765" y="1691"/>
          <a:ext cx="8869669" cy="982622"/>
        </a:xfrm>
        <a:prstGeom prst="chevron">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Research</a:t>
          </a:r>
        </a:p>
      </dsp:txBody>
      <dsp:txXfrm>
        <a:off x="857076" y="1691"/>
        <a:ext cx="7887047" cy="982622"/>
      </dsp:txXfrm>
    </dsp:sp>
    <dsp:sp modelId="{E9796418-37A9-4272-932C-6A1451B8050F}">
      <dsp:nvSpPr>
        <dsp:cNvPr id="0" name=""/>
        <dsp:cNvSpPr/>
      </dsp:nvSpPr>
      <dsp:spPr>
        <a:xfrm>
          <a:off x="365765" y="1121881"/>
          <a:ext cx="8869669" cy="982622"/>
        </a:xfrm>
        <a:prstGeom prst="chevron">
          <a:avLst/>
        </a:prstGeom>
        <a:solidFill>
          <a:srgbClr val="F4AA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Purchasing</a:t>
          </a:r>
        </a:p>
      </dsp:txBody>
      <dsp:txXfrm>
        <a:off x="857076" y="1121881"/>
        <a:ext cx="7887047" cy="982622"/>
      </dsp:txXfrm>
    </dsp:sp>
    <dsp:sp modelId="{ECCD086A-CDA5-4A8B-A77A-81D03EE68353}">
      <dsp:nvSpPr>
        <dsp:cNvPr id="0" name=""/>
        <dsp:cNvSpPr/>
      </dsp:nvSpPr>
      <dsp:spPr>
        <a:xfrm>
          <a:off x="365765" y="2242071"/>
          <a:ext cx="8869669" cy="982622"/>
        </a:xfrm>
        <a:prstGeom prst="chevron">
          <a:avLst/>
        </a:prstGeom>
        <a:solidFill>
          <a:srgbClr val="FAD5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Prototyping</a:t>
          </a:r>
        </a:p>
      </dsp:txBody>
      <dsp:txXfrm>
        <a:off x="857076" y="2242071"/>
        <a:ext cx="7887047" cy="982622"/>
      </dsp:txXfrm>
    </dsp:sp>
    <dsp:sp modelId="{68E4079D-1BF3-4F66-8F9E-92FAB321505F}">
      <dsp:nvSpPr>
        <dsp:cNvPr id="0" name=""/>
        <dsp:cNvSpPr/>
      </dsp:nvSpPr>
      <dsp:spPr>
        <a:xfrm>
          <a:off x="365765" y="3362261"/>
          <a:ext cx="8869669" cy="982622"/>
        </a:xfrm>
        <a:prstGeom prst="chevron">
          <a:avLst/>
        </a:prstGeom>
        <a:solidFill>
          <a:srgbClr val="DCDC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Testing</a:t>
          </a:r>
        </a:p>
      </dsp:txBody>
      <dsp:txXfrm>
        <a:off x="857076" y="3362261"/>
        <a:ext cx="7887047" cy="982622"/>
      </dsp:txXfrm>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16.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30.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43.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22.png"/><Relationship Id="rId5" Type="http://schemas.openxmlformats.org/officeDocument/2006/relationships/diagramColors" Target="../diagrams/colors1.xml"/><Relationship Id="rId10" Type="http://schemas.openxmlformats.org/officeDocument/2006/relationships/image" Target="../media/image21.svg"/><Relationship Id="rId4" Type="http://schemas.openxmlformats.org/officeDocument/2006/relationships/diagramQuickStyle" Target="../diagrams/quickStyle1.xml"/><Relationship Id="rId9" Type="http://schemas.openxmlformats.org/officeDocument/2006/relationships/image" Target="../media/image20.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Virtual Design Review 2</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r>
              <a:rPr lang="en-US"/>
              <a:t>Team 513</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p:txBody>
          <a:bodyPr>
            <a:normAutofit/>
          </a:bodyPr>
          <a:lstStyle/>
          <a:p>
            <a:r>
              <a:rPr lang="en-US" sz="2300"/>
              <a:t>Automated Shaft Flux Measurement Device</a:t>
            </a:r>
          </a:p>
        </p:txBody>
      </p:sp>
    </p:spTree>
    <p:extLst>
      <p:ext uri="{BB962C8B-B14F-4D97-AF65-F5344CB8AC3E}">
        <p14:creationId xmlns:p14="http://schemas.microsoft.com/office/powerpoint/2010/main" val="38927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10</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extLst>
              <p:ext uri="{D42A27DB-BD31-4B8C-83A1-F6EECF244321}">
                <p14:modId xmlns:p14="http://schemas.microsoft.com/office/powerpoint/2010/main" val="3503034424"/>
              </p:ext>
            </p:extLst>
          </p:nvPr>
        </p:nvGraphicFramePr>
        <p:xfrm>
          <a:off x="1257294" y="14788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extLst>
              <p:ext uri="{D42A27DB-BD31-4B8C-83A1-F6EECF244321}">
                <p14:modId xmlns:p14="http://schemas.microsoft.com/office/powerpoint/2010/main" val="1939042465"/>
              </p:ext>
            </p:extLst>
          </p:nvPr>
        </p:nvGraphicFramePr>
        <p:xfrm>
          <a:off x="1257294" y="2410164"/>
          <a:ext cx="8138160" cy="1139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0A24903A-0E57-B2ED-2C1E-5F7286AB3FAF}"/>
              </a:ext>
            </a:extLst>
          </p:cNvPr>
          <p:cNvGraphicFramePr>
            <a:graphicFrameLocks noChangeAspect="1"/>
          </p:cNvGraphicFramePr>
          <p:nvPr>
            <p:extLst>
              <p:ext uri="{D42A27DB-BD31-4B8C-83A1-F6EECF244321}">
                <p14:modId xmlns:p14="http://schemas.microsoft.com/office/powerpoint/2010/main" val="1579953513"/>
              </p:ext>
            </p:extLst>
          </p:nvPr>
        </p:nvGraphicFramePr>
        <p:xfrm>
          <a:off x="1263390" y="3330617"/>
          <a:ext cx="8138160" cy="11393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C959200F-5FC8-EC5D-0CA6-12CB8C8796B3}"/>
              </a:ext>
            </a:extLst>
          </p:cNvPr>
          <p:cNvGraphicFramePr>
            <a:graphicFrameLocks noChangeAspect="1"/>
          </p:cNvGraphicFramePr>
          <p:nvPr>
            <p:extLst>
              <p:ext uri="{D42A27DB-BD31-4B8C-83A1-F6EECF244321}">
                <p14:modId xmlns:p14="http://schemas.microsoft.com/office/powerpoint/2010/main" val="2088848072"/>
              </p:ext>
            </p:extLst>
          </p:nvPr>
        </p:nvGraphicFramePr>
        <p:xfrm>
          <a:off x="1251198" y="4256424"/>
          <a:ext cx="8138160" cy="113935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 9">
            <a:extLst>
              <a:ext uri="{FF2B5EF4-FFF2-40B4-BE49-F238E27FC236}">
                <a16:creationId xmlns:a16="http://schemas.microsoft.com/office/drawing/2014/main" id="{38EBB564-9D11-E459-B6BB-956DF21996F5}"/>
              </a:ext>
            </a:extLst>
          </p:cNvPr>
          <p:cNvGraphicFramePr>
            <a:graphicFrameLocks noChangeAspect="1"/>
          </p:cNvGraphicFramePr>
          <p:nvPr>
            <p:extLst>
              <p:ext uri="{D42A27DB-BD31-4B8C-83A1-F6EECF244321}">
                <p14:modId xmlns:p14="http://schemas.microsoft.com/office/powerpoint/2010/main" val="3850220305"/>
              </p:ext>
            </p:extLst>
          </p:nvPr>
        </p:nvGraphicFramePr>
        <p:xfrm>
          <a:off x="1251198" y="5182229"/>
          <a:ext cx="8138160" cy="113935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9" name="TextBox 8">
            <a:extLst>
              <a:ext uri="{FF2B5EF4-FFF2-40B4-BE49-F238E27FC236}">
                <a16:creationId xmlns:a16="http://schemas.microsoft.com/office/drawing/2014/main" id="{99294BA5-EBFC-CD87-0ECE-32CB8FB0638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956114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63311E-9597-AF18-4834-C59DAA5716E6}"/>
              </a:ext>
            </a:extLst>
          </p:cNvPr>
          <p:cNvGraphicFramePr>
            <a:graphicFrameLocks noGrp="1"/>
          </p:cNvGraphicFramePr>
          <p:nvPr>
            <p:ph idx="1"/>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11</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Functional Decomposition</a:t>
            </a:r>
          </a:p>
        </p:txBody>
      </p:sp>
      <p:sp>
        <p:nvSpPr>
          <p:cNvPr id="4" name="TextBox 3">
            <a:extLst>
              <a:ext uri="{FF2B5EF4-FFF2-40B4-BE49-F238E27FC236}">
                <a16:creationId xmlns:a16="http://schemas.microsoft.com/office/drawing/2014/main" id="{2B149FC6-649D-B987-B670-2D507D779173}"/>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427552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Targets and Metrics</a:t>
            </a:r>
          </a:p>
        </p:txBody>
      </p:sp>
      <p:grpSp>
        <p:nvGrpSpPr>
          <p:cNvPr id="26" name="Group 25">
            <a:extLst>
              <a:ext uri="{FF2B5EF4-FFF2-40B4-BE49-F238E27FC236}">
                <a16:creationId xmlns:a16="http://schemas.microsoft.com/office/drawing/2014/main" id="{62C75291-91C9-C563-088C-7607D299A4FA}"/>
              </a:ext>
            </a:extLst>
          </p:cNvPr>
          <p:cNvGrpSpPr/>
          <p:nvPr/>
        </p:nvGrpSpPr>
        <p:grpSpPr>
          <a:xfrm>
            <a:off x="3268974" y="1741892"/>
            <a:ext cx="4114800" cy="5592763"/>
            <a:chOff x="3268974" y="1741892"/>
            <a:chExt cx="4114800" cy="5592763"/>
          </a:xfrm>
        </p:grpSpPr>
        <p:grpSp>
          <p:nvGrpSpPr>
            <p:cNvPr id="14" name="Group 13">
              <a:extLst>
                <a:ext uri="{FF2B5EF4-FFF2-40B4-BE49-F238E27FC236}">
                  <a16:creationId xmlns:a16="http://schemas.microsoft.com/office/drawing/2014/main" id="{B2DCCBAD-D34A-C667-AD9D-EF811663641B}"/>
                </a:ext>
              </a:extLst>
            </p:cNvPr>
            <p:cNvGrpSpPr/>
            <p:nvPr/>
          </p:nvGrpSpPr>
          <p:grpSpPr>
            <a:xfrm>
              <a:off x="3268974" y="3219855"/>
              <a:ext cx="4114800" cy="4114800"/>
              <a:chOff x="3512814" y="1371600"/>
              <a:chExt cx="4114800" cy="4114800"/>
            </a:xfrm>
            <a:effectLst>
              <a:outerShdw blurRad="50800" dist="38100" dir="8100000" algn="tr" rotWithShape="0">
                <a:prstClr val="black">
                  <a:alpha val="40000"/>
                </a:prstClr>
              </a:outerShdw>
            </a:effectLst>
            <a:scene3d>
              <a:camera prst="isometricOffAxis1Top"/>
              <a:lightRig rig="threePt" dir="t"/>
            </a:scene3d>
          </p:grpSpPr>
          <p:grpSp>
            <p:nvGrpSpPr>
              <p:cNvPr id="12" name="Group 11">
                <a:extLst>
                  <a:ext uri="{FF2B5EF4-FFF2-40B4-BE49-F238E27FC236}">
                    <a16:creationId xmlns:a16="http://schemas.microsoft.com/office/drawing/2014/main" id="{ED10C156-6002-35DF-39ED-8EDDDAE1A482}"/>
                  </a:ext>
                </a:extLst>
              </p:cNvPr>
              <p:cNvGrpSpPr/>
              <p:nvPr/>
            </p:nvGrpSpPr>
            <p:grpSpPr>
              <a:xfrm>
                <a:off x="3512814" y="1371600"/>
                <a:ext cx="4114800" cy="4114800"/>
                <a:chOff x="3360414" y="2403089"/>
                <a:chExt cx="4114800" cy="4114800"/>
              </a:xfrm>
            </p:grpSpPr>
            <p:sp>
              <p:nvSpPr>
                <p:cNvPr id="10" name="Flowchart: Connector 9">
                  <a:extLst>
                    <a:ext uri="{FF2B5EF4-FFF2-40B4-BE49-F238E27FC236}">
                      <a16:creationId xmlns:a16="http://schemas.microsoft.com/office/drawing/2014/main" id="{9D315006-2DDB-5A5A-01D6-FFB725A2DB31}"/>
                    </a:ext>
                  </a:extLst>
                </p:cNvPr>
                <p:cNvSpPr/>
                <p:nvPr/>
              </p:nvSpPr>
              <p:spPr>
                <a:xfrm>
                  <a:off x="3360414" y="2403089"/>
                  <a:ext cx="4114800" cy="4114800"/>
                </a:xfrm>
                <a:prstGeom prst="flowChartConnector">
                  <a:avLst/>
                </a:prstGeom>
                <a:solidFill>
                  <a:srgbClr val="EE7624"/>
                </a:solidFill>
                <a:ln>
                  <a:no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0CF6552-54A0-4868-4A66-29D3E387A617}"/>
                    </a:ext>
                  </a:extLst>
                </p:cNvPr>
                <p:cNvSpPr/>
                <p:nvPr/>
              </p:nvSpPr>
              <p:spPr>
                <a:xfrm>
                  <a:off x="3817614" y="2860289"/>
                  <a:ext cx="3200400" cy="32004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8EE12F8B-1EE9-830E-27AF-FE1DC93DD940}"/>
                  </a:ext>
                </a:extLst>
              </p:cNvPr>
              <p:cNvSpPr/>
              <p:nvPr/>
            </p:nvSpPr>
            <p:spPr>
              <a:xfrm>
                <a:off x="4884414" y="2743200"/>
                <a:ext cx="1371600" cy="13716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1863E0-F9EC-A532-EB93-390BEBA03FF8}"/>
                </a:ext>
              </a:extLst>
            </p:cNvPr>
            <p:cNvGrpSpPr/>
            <p:nvPr/>
          </p:nvGrpSpPr>
          <p:grpSpPr>
            <a:xfrm>
              <a:off x="4994190" y="1741893"/>
              <a:ext cx="697944" cy="1063077"/>
              <a:chOff x="4986159" y="1971874"/>
              <a:chExt cx="697944" cy="1063077"/>
            </a:xfrm>
          </p:grpSpPr>
          <p:sp>
            <p:nvSpPr>
              <p:cNvPr id="19" name="Parallelogram 18">
                <a:extLst>
                  <a:ext uri="{FF2B5EF4-FFF2-40B4-BE49-F238E27FC236}">
                    <a16:creationId xmlns:a16="http://schemas.microsoft.com/office/drawing/2014/main" id="{DEEB1319-0956-A99A-343D-F7BDC9DAAC2A}"/>
                  </a:ext>
                </a:extLst>
              </p:cNvPr>
              <p:cNvSpPr/>
              <p:nvPr/>
            </p:nvSpPr>
            <p:spPr>
              <a:xfrm rot="16200000">
                <a:off x="4618445" y="2339588"/>
                <a:ext cx="1063077" cy="327649"/>
              </a:xfrm>
              <a:prstGeom prst="parallelogram">
                <a:avLst>
                  <a:gd name="adj" fmla="val 68972"/>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0E05E35-9436-7F2C-D7C8-82A63AAF4102}"/>
                  </a:ext>
                </a:extLst>
              </p:cNvPr>
              <p:cNvSpPr/>
              <p:nvPr/>
            </p:nvSpPr>
            <p:spPr>
              <a:xfrm rot="16200000" flipV="1">
                <a:off x="4988740" y="2339588"/>
                <a:ext cx="1063077" cy="327649"/>
              </a:xfrm>
              <a:prstGeom prst="parallelogram">
                <a:avLst>
                  <a:gd name="adj" fmla="val 68972"/>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7985B3A-97B1-58D7-62F6-3A20A0013AE1}"/>
                </a:ext>
              </a:extLst>
            </p:cNvPr>
            <p:cNvCxnSpPr>
              <a:cxnSpLocks/>
            </p:cNvCxnSpPr>
            <p:nvPr/>
          </p:nvCxnSpPr>
          <p:spPr>
            <a:xfrm flipV="1">
              <a:off x="5334405" y="1741892"/>
              <a:ext cx="0" cy="3514449"/>
            </a:xfrm>
            <a:prstGeom prst="line">
              <a:avLst/>
            </a:prstGeom>
            <a:ln w="63500">
              <a:solidFill>
                <a:schemeClr val="tx1"/>
              </a:solidFill>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7B1E4E8-AE03-6396-7D3F-F46E3EA058EB}"/>
              </a:ext>
            </a:extLst>
          </p:cNvPr>
          <p:cNvCxnSpPr/>
          <p:nvPr/>
        </p:nvCxnSpPr>
        <p:spPr>
          <a:xfrm flipH="1">
            <a:off x="3256408" y="4708187"/>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726C2D-A449-35E8-8FF6-E04A23189AD6}"/>
              </a:ext>
            </a:extLst>
          </p:cNvPr>
          <p:cNvCxnSpPr/>
          <p:nvPr/>
        </p:nvCxnSpPr>
        <p:spPr>
          <a:xfrm flipH="1">
            <a:off x="5318343" y="438717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C5DBA2-541F-1F75-FF88-846E043DC0A9}"/>
              </a:ext>
            </a:extLst>
          </p:cNvPr>
          <p:cNvCxnSpPr/>
          <p:nvPr/>
        </p:nvCxnSpPr>
        <p:spPr>
          <a:xfrm flipH="1">
            <a:off x="3255916" y="4072646"/>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D2881-DB51-AE7E-AACE-EFA154D3AD8E}"/>
              </a:ext>
            </a:extLst>
          </p:cNvPr>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22FE6D-C011-EE91-AE1C-3A2A735AF2AD}"/>
              </a:ext>
            </a:extLst>
          </p:cNvPr>
          <p:cNvCxnSpPr/>
          <p:nvPr/>
        </p:nvCxnSpPr>
        <p:spPr>
          <a:xfrm flipH="1">
            <a:off x="3255916" y="3429000"/>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E6779D0-D896-7348-6E86-6C85BB6072B0}"/>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C1DD41FA-B88D-2845-2907-86040A952A19}"/>
                </a:ext>
              </a:extLst>
            </p:cNvPr>
            <p:cNvPicPr>
              <a:picLocks noChangeAspect="1"/>
            </p:cNvPicPr>
            <p:nvPr/>
          </p:nvPicPr>
          <p:blipFill>
            <a:blip r:embed="rId2"/>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0FAC6BBC-F854-A764-9E8F-4DAAD9FA0496}"/>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F1BF664-801F-D51B-CD81-C23C7BF4F669}"/>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7BFE03AF-4C58-9C44-BF17-7E24E6385297}"/>
                </a:ext>
              </a:extLst>
            </p:cNvPr>
            <p:cNvPicPr>
              <a:picLocks noChangeAspect="1"/>
            </p:cNvPicPr>
            <p:nvPr/>
          </p:nvPicPr>
          <p:blipFill>
            <a:blip r:embed="rId3"/>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3F707BF6-216F-65DD-7FE4-FC21127594F5}"/>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C1E50F0-FDA3-D048-C289-EEE0A0372179}"/>
              </a:ext>
            </a:extLst>
          </p:cNvPr>
          <p:cNvGrpSpPr/>
          <p:nvPr/>
        </p:nvGrpSpPr>
        <p:grpSpPr>
          <a:xfrm>
            <a:off x="2725243" y="4427885"/>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1C351AA0-E1F1-073D-E21C-1A461C7B0C57}"/>
                </a:ext>
              </a:extLst>
            </p:cNvPr>
            <p:cNvPicPr>
              <a:picLocks noChangeAspect="1"/>
            </p:cNvPicPr>
            <p:nvPr/>
          </p:nvPicPr>
          <p:blipFill>
            <a:blip r:embed="rId4"/>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39A01890-DAE8-DD10-D501-C8EED990D73F}"/>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109F6FF9-6554-05B3-F6C0-57FCA964A43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sp>
        <p:nvSpPr>
          <p:cNvPr id="50" name="Rectangle: Rounded Corners 49">
            <a:extLst>
              <a:ext uri="{FF2B5EF4-FFF2-40B4-BE49-F238E27FC236}">
                <a16:creationId xmlns:a16="http://schemas.microsoft.com/office/drawing/2014/main" id="{D9F91547-41F2-2791-3A06-1BA70B662085}"/>
              </a:ext>
            </a:extLst>
          </p:cNvPr>
          <p:cNvSpPr/>
          <p:nvPr/>
        </p:nvSpPr>
        <p:spPr>
          <a:xfrm>
            <a:off x="455574" y="3867333"/>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sp>
        <p:nvSpPr>
          <p:cNvPr id="51" name="Rectangle: Rounded Corners 50">
            <a:extLst>
              <a:ext uri="{FF2B5EF4-FFF2-40B4-BE49-F238E27FC236}">
                <a16:creationId xmlns:a16="http://schemas.microsoft.com/office/drawing/2014/main" id="{7AB63F71-71DB-4519-FE4C-D192BCB8968A}"/>
              </a:ext>
            </a:extLst>
          </p:cNvPr>
          <p:cNvSpPr/>
          <p:nvPr/>
        </p:nvSpPr>
        <p:spPr>
          <a:xfrm>
            <a:off x="455574" y="4502874"/>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nvGrpSpPr>
          <p:cNvPr id="15" name="Group 14">
            <a:extLst>
              <a:ext uri="{FF2B5EF4-FFF2-40B4-BE49-F238E27FC236}">
                <a16:creationId xmlns:a16="http://schemas.microsoft.com/office/drawing/2014/main" id="{39AA6F0F-AB38-E7CC-391E-703979BBA7F7}"/>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DF0AB1E-01CC-C80E-5BBD-372C18184D0A}"/>
                </a:ext>
              </a:extLst>
            </p:cNvPr>
            <p:cNvPicPr>
              <a:picLocks noChangeAspect="1"/>
            </p:cNvPicPr>
            <p:nvPr/>
          </p:nvPicPr>
          <p:blipFill>
            <a:blip r:embed="rId5"/>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E6144621-844F-EA25-42A7-39986B3E3272}"/>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23A1F8-E603-57A6-9B33-9BDAD7ACD4A9}"/>
              </a:ext>
            </a:extLst>
          </p:cNvPr>
          <p:cNvGrpSpPr/>
          <p:nvPr/>
        </p:nvGrpSpPr>
        <p:grpSpPr>
          <a:xfrm>
            <a:off x="7383774" y="4123796"/>
            <a:ext cx="530668" cy="524606"/>
            <a:chOff x="2433575" y="1478454"/>
            <a:chExt cx="530668" cy="524606"/>
          </a:xfrm>
        </p:grpSpPr>
        <p:sp>
          <p:nvSpPr>
            <p:cNvPr id="20" name="Oval 19">
              <a:extLst>
                <a:ext uri="{FF2B5EF4-FFF2-40B4-BE49-F238E27FC236}">
                  <a16:creationId xmlns:a16="http://schemas.microsoft.com/office/drawing/2014/main" id="{01FBC7DA-3E9C-61D2-D8DD-DCFA2A837F3E}"/>
                </a:ext>
              </a:extLst>
            </p:cNvPr>
            <p:cNvSpPr/>
            <p:nvPr/>
          </p:nvSpPr>
          <p:spPr>
            <a:xfrm>
              <a:off x="2433575" y="1478454"/>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F94E886C-CF25-3FBA-C5C6-EE5FB958B889}"/>
                </a:ext>
              </a:extLst>
            </p:cNvPr>
            <p:cNvPicPr>
              <a:picLocks noChangeAspect="1"/>
            </p:cNvPicPr>
            <p:nvPr/>
          </p:nvPicPr>
          <p:blipFill>
            <a:blip r:embed="rId6"/>
            <a:stretch>
              <a:fillRect/>
            </a:stretch>
          </p:blipFill>
          <p:spPr>
            <a:xfrm>
              <a:off x="2467514" y="1501407"/>
              <a:ext cx="478167" cy="478167"/>
            </a:xfrm>
            <a:prstGeom prst="rect">
              <a:avLst/>
            </a:prstGeom>
          </p:spPr>
        </p:pic>
      </p:grpSp>
      <p:sp>
        <p:nvSpPr>
          <p:cNvPr id="27" name="Rectangle: Rounded Corners 26">
            <a:extLst>
              <a:ext uri="{FF2B5EF4-FFF2-40B4-BE49-F238E27FC236}">
                <a16:creationId xmlns:a16="http://schemas.microsoft.com/office/drawing/2014/main" id="{771689ED-AF84-306F-1ABD-1F3BD585550E}"/>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sp>
        <p:nvSpPr>
          <p:cNvPr id="31" name="Rectangle: Rounded Corners 30">
            <a:extLst>
              <a:ext uri="{FF2B5EF4-FFF2-40B4-BE49-F238E27FC236}">
                <a16:creationId xmlns:a16="http://schemas.microsoft.com/office/drawing/2014/main" id="{19A632EA-BFFF-EF19-7C18-F0CB6553C2BD}"/>
              </a:ext>
            </a:extLst>
          </p:cNvPr>
          <p:cNvSpPr/>
          <p:nvPr/>
        </p:nvSpPr>
        <p:spPr>
          <a:xfrm>
            <a:off x="8247508" y="417317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sp>
        <p:nvSpPr>
          <p:cNvPr id="22" name="TextBox 21">
            <a:extLst>
              <a:ext uri="{FF2B5EF4-FFF2-40B4-BE49-F238E27FC236}">
                <a16:creationId xmlns:a16="http://schemas.microsoft.com/office/drawing/2014/main" id="{4987AC3E-8B2A-FA65-7D86-737C9018933D}"/>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150261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Targets and Metrics</a:t>
            </a:r>
          </a:p>
        </p:txBody>
      </p:sp>
      <p:grpSp>
        <p:nvGrpSpPr>
          <p:cNvPr id="26" name="Group 25">
            <a:extLst>
              <a:ext uri="{FF2B5EF4-FFF2-40B4-BE49-F238E27FC236}">
                <a16:creationId xmlns:a16="http://schemas.microsoft.com/office/drawing/2014/main" id="{62C75291-91C9-C563-088C-7607D299A4FA}"/>
              </a:ext>
            </a:extLst>
          </p:cNvPr>
          <p:cNvGrpSpPr/>
          <p:nvPr/>
        </p:nvGrpSpPr>
        <p:grpSpPr>
          <a:xfrm>
            <a:off x="3268974" y="1741892"/>
            <a:ext cx="4114800" cy="5592763"/>
            <a:chOff x="3268974" y="1741892"/>
            <a:chExt cx="4114800" cy="5592763"/>
          </a:xfrm>
        </p:grpSpPr>
        <p:grpSp>
          <p:nvGrpSpPr>
            <p:cNvPr id="14" name="Group 13">
              <a:extLst>
                <a:ext uri="{FF2B5EF4-FFF2-40B4-BE49-F238E27FC236}">
                  <a16:creationId xmlns:a16="http://schemas.microsoft.com/office/drawing/2014/main" id="{B2DCCBAD-D34A-C667-AD9D-EF811663641B}"/>
                </a:ext>
              </a:extLst>
            </p:cNvPr>
            <p:cNvGrpSpPr/>
            <p:nvPr/>
          </p:nvGrpSpPr>
          <p:grpSpPr>
            <a:xfrm>
              <a:off x="3268974" y="3219855"/>
              <a:ext cx="4114800" cy="4114800"/>
              <a:chOff x="3512814" y="1371600"/>
              <a:chExt cx="4114800" cy="4114800"/>
            </a:xfrm>
            <a:effectLst>
              <a:outerShdw blurRad="50800" dist="38100" dir="8100000" algn="tr" rotWithShape="0">
                <a:prstClr val="black">
                  <a:alpha val="40000"/>
                </a:prstClr>
              </a:outerShdw>
            </a:effectLst>
            <a:scene3d>
              <a:camera prst="isometricOffAxis1Top"/>
              <a:lightRig rig="threePt" dir="t"/>
            </a:scene3d>
          </p:grpSpPr>
          <p:grpSp>
            <p:nvGrpSpPr>
              <p:cNvPr id="12" name="Group 11">
                <a:extLst>
                  <a:ext uri="{FF2B5EF4-FFF2-40B4-BE49-F238E27FC236}">
                    <a16:creationId xmlns:a16="http://schemas.microsoft.com/office/drawing/2014/main" id="{ED10C156-6002-35DF-39ED-8EDDDAE1A482}"/>
                  </a:ext>
                </a:extLst>
              </p:cNvPr>
              <p:cNvGrpSpPr/>
              <p:nvPr/>
            </p:nvGrpSpPr>
            <p:grpSpPr>
              <a:xfrm>
                <a:off x="3512814" y="1371600"/>
                <a:ext cx="4114800" cy="4114800"/>
                <a:chOff x="3360414" y="2403089"/>
                <a:chExt cx="4114800" cy="4114800"/>
              </a:xfrm>
            </p:grpSpPr>
            <p:sp>
              <p:nvSpPr>
                <p:cNvPr id="10" name="Flowchart: Connector 9">
                  <a:extLst>
                    <a:ext uri="{FF2B5EF4-FFF2-40B4-BE49-F238E27FC236}">
                      <a16:creationId xmlns:a16="http://schemas.microsoft.com/office/drawing/2014/main" id="{9D315006-2DDB-5A5A-01D6-FFB725A2DB31}"/>
                    </a:ext>
                  </a:extLst>
                </p:cNvPr>
                <p:cNvSpPr/>
                <p:nvPr/>
              </p:nvSpPr>
              <p:spPr>
                <a:xfrm>
                  <a:off x="3360414" y="2403089"/>
                  <a:ext cx="4114800" cy="4114800"/>
                </a:xfrm>
                <a:prstGeom prst="flowChartConnector">
                  <a:avLst/>
                </a:prstGeom>
                <a:solidFill>
                  <a:srgbClr val="EE7624"/>
                </a:solidFill>
                <a:ln>
                  <a:no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0CF6552-54A0-4868-4A66-29D3E387A617}"/>
                    </a:ext>
                  </a:extLst>
                </p:cNvPr>
                <p:cNvSpPr/>
                <p:nvPr/>
              </p:nvSpPr>
              <p:spPr>
                <a:xfrm>
                  <a:off x="3817614" y="2860289"/>
                  <a:ext cx="3200400" cy="32004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8EE12F8B-1EE9-830E-27AF-FE1DC93DD940}"/>
                  </a:ext>
                </a:extLst>
              </p:cNvPr>
              <p:cNvSpPr/>
              <p:nvPr/>
            </p:nvSpPr>
            <p:spPr>
              <a:xfrm>
                <a:off x="4884414" y="2743200"/>
                <a:ext cx="1371600" cy="13716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1863E0-F9EC-A532-EB93-390BEBA03FF8}"/>
                </a:ext>
              </a:extLst>
            </p:cNvPr>
            <p:cNvGrpSpPr/>
            <p:nvPr/>
          </p:nvGrpSpPr>
          <p:grpSpPr>
            <a:xfrm>
              <a:off x="4994190" y="1741893"/>
              <a:ext cx="697944" cy="1063077"/>
              <a:chOff x="4986159" y="1971874"/>
              <a:chExt cx="697944" cy="1063077"/>
            </a:xfrm>
          </p:grpSpPr>
          <p:sp>
            <p:nvSpPr>
              <p:cNvPr id="19" name="Parallelogram 18">
                <a:extLst>
                  <a:ext uri="{FF2B5EF4-FFF2-40B4-BE49-F238E27FC236}">
                    <a16:creationId xmlns:a16="http://schemas.microsoft.com/office/drawing/2014/main" id="{DEEB1319-0956-A99A-343D-F7BDC9DAAC2A}"/>
                  </a:ext>
                </a:extLst>
              </p:cNvPr>
              <p:cNvSpPr/>
              <p:nvPr/>
            </p:nvSpPr>
            <p:spPr>
              <a:xfrm rot="16200000">
                <a:off x="4618445" y="2339588"/>
                <a:ext cx="1063077" cy="327649"/>
              </a:xfrm>
              <a:prstGeom prst="parallelogram">
                <a:avLst>
                  <a:gd name="adj" fmla="val 68972"/>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0E05E35-9436-7F2C-D7C8-82A63AAF4102}"/>
                  </a:ext>
                </a:extLst>
              </p:cNvPr>
              <p:cNvSpPr/>
              <p:nvPr/>
            </p:nvSpPr>
            <p:spPr>
              <a:xfrm rot="16200000" flipV="1">
                <a:off x="4988740" y="2339588"/>
                <a:ext cx="1063077" cy="327649"/>
              </a:xfrm>
              <a:prstGeom prst="parallelogram">
                <a:avLst>
                  <a:gd name="adj" fmla="val 68972"/>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7985B3A-97B1-58D7-62F6-3A20A0013AE1}"/>
                </a:ext>
              </a:extLst>
            </p:cNvPr>
            <p:cNvCxnSpPr>
              <a:cxnSpLocks/>
            </p:cNvCxnSpPr>
            <p:nvPr/>
          </p:nvCxnSpPr>
          <p:spPr>
            <a:xfrm flipV="1">
              <a:off x="5334405" y="1741892"/>
              <a:ext cx="0" cy="3514449"/>
            </a:xfrm>
            <a:prstGeom prst="line">
              <a:avLst/>
            </a:prstGeom>
            <a:ln w="63500">
              <a:solidFill>
                <a:schemeClr val="tx1"/>
              </a:solidFill>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7B1E4E8-AE03-6396-7D3F-F46E3EA058EB}"/>
              </a:ext>
            </a:extLst>
          </p:cNvPr>
          <p:cNvCxnSpPr/>
          <p:nvPr/>
        </p:nvCxnSpPr>
        <p:spPr>
          <a:xfrm flipH="1">
            <a:off x="3256408" y="4708187"/>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726C2D-A449-35E8-8FF6-E04A23189AD6}"/>
              </a:ext>
            </a:extLst>
          </p:cNvPr>
          <p:cNvCxnSpPr/>
          <p:nvPr/>
        </p:nvCxnSpPr>
        <p:spPr>
          <a:xfrm flipH="1">
            <a:off x="5318343" y="438717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C5DBA2-541F-1F75-FF88-846E043DC0A9}"/>
              </a:ext>
            </a:extLst>
          </p:cNvPr>
          <p:cNvCxnSpPr/>
          <p:nvPr/>
        </p:nvCxnSpPr>
        <p:spPr>
          <a:xfrm flipH="1">
            <a:off x="3255916" y="4072646"/>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D2881-DB51-AE7E-AACE-EFA154D3AD8E}"/>
              </a:ext>
            </a:extLst>
          </p:cNvPr>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22FE6D-C011-EE91-AE1C-3A2A735AF2AD}"/>
              </a:ext>
            </a:extLst>
          </p:cNvPr>
          <p:cNvCxnSpPr/>
          <p:nvPr/>
        </p:nvCxnSpPr>
        <p:spPr>
          <a:xfrm flipH="1">
            <a:off x="3255916" y="3429000"/>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E6779D0-D896-7348-6E86-6C85BB6072B0}"/>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C1DD41FA-B88D-2845-2907-86040A952A19}"/>
                </a:ext>
              </a:extLst>
            </p:cNvPr>
            <p:cNvPicPr>
              <a:picLocks noChangeAspect="1"/>
            </p:cNvPicPr>
            <p:nvPr/>
          </p:nvPicPr>
          <p:blipFill>
            <a:blip r:embed="rId2"/>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0FAC6BBC-F854-A764-9E8F-4DAAD9FA0496}"/>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F1BF664-801F-D51B-CD81-C23C7BF4F669}"/>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7BFE03AF-4C58-9C44-BF17-7E24E6385297}"/>
                </a:ext>
              </a:extLst>
            </p:cNvPr>
            <p:cNvPicPr>
              <a:picLocks noChangeAspect="1"/>
            </p:cNvPicPr>
            <p:nvPr/>
          </p:nvPicPr>
          <p:blipFill>
            <a:blip r:embed="rId3"/>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3F707BF6-216F-65DD-7FE4-FC21127594F5}"/>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C1E50F0-FDA3-D048-C289-EEE0A0372179}"/>
              </a:ext>
            </a:extLst>
          </p:cNvPr>
          <p:cNvGrpSpPr/>
          <p:nvPr/>
        </p:nvGrpSpPr>
        <p:grpSpPr>
          <a:xfrm>
            <a:off x="2725243" y="4427885"/>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1C351AA0-E1F1-073D-E21C-1A461C7B0C57}"/>
                </a:ext>
              </a:extLst>
            </p:cNvPr>
            <p:cNvPicPr>
              <a:picLocks noChangeAspect="1"/>
            </p:cNvPicPr>
            <p:nvPr/>
          </p:nvPicPr>
          <p:blipFill>
            <a:blip r:embed="rId4"/>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39A01890-DAE8-DD10-D501-C8EED990D73F}"/>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109F6FF9-6554-05B3-F6C0-57FCA964A436}"/>
              </a:ext>
            </a:extLst>
          </p:cNvPr>
          <p:cNvSpPr/>
          <p:nvPr/>
        </p:nvSpPr>
        <p:spPr>
          <a:xfrm>
            <a:off x="459868" y="3227230"/>
            <a:ext cx="2034540" cy="41062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sp>
        <p:nvSpPr>
          <p:cNvPr id="50" name="Rectangle: Rounded Corners 49">
            <a:extLst>
              <a:ext uri="{FF2B5EF4-FFF2-40B4-BE49-F238E27FC236}">
                <a16:creationId xmlns:a16="http://schemas.microsoft.com/office/drawing/2014/main" id="{D9F91547-41F2-2791-3A06-1BA70B662085}"/>
              </a:ext>
            </a:extLst>
          </p:cNvPr>
          <p:cNvSpPr/>
          <p:nvPr/>
        </p:nvSpPr>
        <p:spPr>
          <a:xfrm>
            <a:off x="455574" y="3867333"/>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sp>
        <p:nvSpPr>
          <p:cNvPr id="51" name="Rectangle: Rounded Corners 50">
            <a:extLst>
              <a:ext uri="{FF2B5EF4-FFF2-40B4-BE49-F238E27FC236}">
                <a16:creationId xmlns:a16="http://schemas.microsoft.com/office/drawing/2014/main" id="{7AB63F71-71DB-4519-FE4C-D192BCB8968A}"/>
              </a:ext>
            </a:extLst>
          </p:cNvPr>
          <p:cNvSpPr/>
          <p:nvPr/>
        </p:nvSpPr>
        <p:spPr>
          <a:xfrm>
            <a:off x="455574" y="4502874"/>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nvGrpSpPr>
          <p:cNvPr id="15" name="Group 14">
            <a:extLst>
              <a:ext uri="{FF2B5EF4-FFF2-40B4-BE49-F238E27FC236}">
                <a16:creationId xmlns:a16="http://schemas.microsoft.com/office/drawing/2014/main" id="{39AA6F0F-AB38-E7CC-391E-703979BBA7F7}"/>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DF0AB1E-01CC-C80E-5BBD-372C18184D0A}"/>
                </a:ext>
              </a:extLst>
            </p:cNvPr>
            <p:cNvPicPr>
              <a:picLocks noChangeAspect="1"/>
            </p:cNvPicPr>
            <p:nvPr/>
          </p:nvPicPr>
          <p:blipFill>
            <a:blip r:embed="rId5"/>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E6144621-844F-EA25-42A7-39986B3E3272}"/>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23A1F8-E603-57A6-9B33-9BDAD7ACD4A9}"/>
              </a:ext>
            </a:extLst>
          </p:cNvPr>
          <p:cNvGrpSpPr/>
          <p:nvPr/>
        </p:nvGrpSpPr>
        <p:grpSpPr>
          <a:xfrm>
            <a:off x="7383774" y="4123796"/>
            <a:ext cx="530668" cy="524606"/>
            <a:chOff x="2433575" y="1478454"/>
            <a:chExt cx="530668" cy="524606"/>
          </a:xfrm>
        </p:grpSpPr>
        <p:sp>
          <p:nvSpPr>
            <p:cNvPr id="20" name="Oval 19">
              <a:extLst>
                <a:ext uri="{FF2B5EF4-FFF2-40B4-BE49-F238E27FC236}">
                  <a16:creationId xmlns:a16="http://schemas.microsoft.com/office/drawing/2014/main" id="{01FBC7DA-3E9C-61D2-D8DD-DCFA2A837F3E}"/>
                </a:ext>
              </a:extLst>
            </p:cNvPr>
            <p:cNvSpPr/>
            <p:nvPr/>
          </p:nvSpPr>
          <p:spPr>
            <a:xfrm>
              <a:off x="2433575" y="1478454"/>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F94E886C-CF25-3FBA-C5C6-EE5FB958B889}"/>
                </a:ext>
              </a:extLst>
            </p:cNvPr>
            <p:cNvPicPr>
              <a:picLocks noChangeAspect="1"/>
            </p:cNvPicPr>
            <p:nvPr/>
          </p:nvPicPr>
          <p:blipFill>
            <a:blip r:embed="rId6"/>
            <a:stretch>
              <a:fillRect/>
            </a:stretch>
          </p:blipFill>
          <p:spPr>
            <a:xfrm>
              <a:off x="2467514" y="1501407"/>
              <a:ext cx="478167" cy="478167"/>
            </a:xfrm>
            <a:prstGeom prst="rect">
              <a:avLst/>
            </a:prstGeom>
          </p:spPr>
        </p:pic>
      </p:grpSp>
      <p:sp>
        <p:nvSpPr>
          <p:cNvPr id="27" name="Rectangle: Rounded Corners 26">
            <a:extLst>
              <a:ext uri="{FF2B5EF4-FFF2-40B4-BE49-F238E27FC236}">
                <a16:creationId xmlns:a16="http://schemas.microsoft.com/office/drawing/2014/main" id="{771689ED-AF84-306F-1ABD-1F3BD585550E}"/>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sp>
        <p:nvSpPr>
          <p:cNvPr id="31" name="Rectangle: Rounded Corners 30">
            <a:extLst>
              <a:ext uri="{FF2B5EF4-FFF2-40B4-BE49-F238E27FC236}">
                <a16:creationId xmlns:a16="http://schemas.microsoft.com/office/drawing/2014/main" id="{19A632EA-BFFF-EF19-7C18-F0CB6553C2BD}"/>
              </a:ext>
            </a:extLst>
          </p:cNvPr>
          <p:cNvSpPr/>
          <p:nvPr/>
        </p:nvSpPr>
        <p:spPr>
          <a:xfrm>
            <a:off x="8247508" y="417317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sp>
        <p:nvSpPr>
          <p:cNvPr id="2" name="TextBox 1">
            <a:extLst>
              <a:ext uri="{FF2B5EF4-FFF2-40B4-BE49-F238E27FC236}">
                <a16:creationId xmlns:a16="http://schemas.microsoft.com/office/drawing/2014/main" id="{0DD6DD26-743C-A195-B507-5903866B897F}"/>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38250712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Targets and Metrics</a:t>
            </a:r>
          </a:p>
        </p:txBody>
      </p:sp>
      <p:grpSp>
        <p:nvGrpSpPr>
          <p:cNvPr id="26" name="Group 25">
            <a:extLst>
              <a:ext uri="{FF2B5EF4-FFF2-40B4-BE49-F238E27FC236}">
                <a16:creationId xmlns:a16="http://schemas.microsoft.com/office/drawing/2014/main" id="{62C75291-91C9-C563-088C-7607D299A4FA}"/>
              </a:ext>
            </a:extLst>
          </p:cNvPr>
          <p:cNvGrpSpPr/>
          <p:nvPr/>
        </p:nvGrpSpPr>
        <p:grpSpPr>
          <a:xfrm>
            <a:off x="3268974" y="1741892"/>
            <a:ext cx="4114800" cy="5592763"/>
            <a:chOff x="3268974" y="1741892"/>
            <a:chExt cx="4114800" cy="5592763"/>
          </a:xfrm>
        </p:grpSpPr>
        <p:grpSp>
          <p:nvGrpSpPr>
            <p:cNvPr id="14" name="Group 13">
              <a:extLst>
                <a:ext uri="{FF2B5EF4-FFF2-40B4-BE49-F238E27FC236}">
                  <a16:creationId xmlns:a16="http://schemas.microsoft.com/office/drawing/2014/main" id="{B2DCCBAD-D34A-C667-AD9D-EF811663641B}"/>
                </a:ext>
              </a:extLst>
            </p:cNvPr>
            <p:cNvGrpSpPr/>
            <p:nvPr/>
          </p:nvGrpSpPr>
          <p:grpSpPr>
            <a:xfrm>
              <a:off x="3268974" y="3219855"/>
              <a:ext cx="4114800" cy="4114800"/>
              <a:chOff x="3512814" y="1371600"/>
              <a:chExt cx="4114800" cy="4114800"/>
            </a:xfrm>
            <a:effectLst>
              <a:outerShdw blurRad="50800" dist="38100" dir="8100000" algn="tr" rotWithShape="0">
                <a:prstClr val="black">
                  <a:alpha val="40000"/>
                </a:prstClr>
              </a:outerShdw>
            </a:effectLst>
            <a:scene3d>
              <a:camera prst="isometricOffAxis1Top"/>
              <a:lightRig rig="threePt" dir="t"/>
            </a:scene3d>
          </p:grpSpPr>
          <p:grpSp>
            <p:nvGrpSpPr>
              <p:cNvPr id="12" name="Group 11">
                <a:extLst>
                  <a:ext uri="{FF2B5EF4-FFF2-40B4-BE49-F238E27FC236}">
                    <a16:creationId xmlns:a16="http://schemas.microsoft.com/office/drawing/2014/main" id="{ED10C156-6002-35DF-39ED-8EDDDAE1A482}"/>
                  </a:ext>
                </a:extLst>
              </p:cNvPr>
              <p:cNvGrpSpPr/>
              <p:nvPr/>
            </p:nvGrpSpPr>
            <p:grpSpPr>
              <a:xfrm>
                <a:off x="3512814" y="1371600"/>
                <a:ext cx="4114800" cy="4114800"/>
                <a:chOff x="3360414" y="2403089"/>
                <a:chExt cx="4114800" cy="4114800"/>
              </a:xfrm>
            </p:grpSpPr>
            <p:sp>
              <p:nvSpPr>
                <p:cNvPr id="10" name="Flowchart: Connector 9">
                  <a:extLst>
                    <a:ext uri="{FF2B5EF4-FFF2-40B4-BE49-F238E27FC236}">
                      <a16:creationId xmlns:a16="http://schemas.microsoft.com/office/drawing/2014/main" id="{9D315006-2DDB-5A5A-01D6-FFB725A2DB31}"/>
                    </a:ext>
                  </a:extLst>
                </p:cNvPr>
                <p:cNvSpPr/>
                <p:nvPr/>
              </p:nvSpPr>
              <p:spPr>
                <a:xfrm>
                  <a:off x="3360414" y="2403089"/>
                  <a:ext cx="4114800" cy="4114800"/>
                </a:xfrm>
                <a:prstGeom prst="flowChartConnector">
                  <a:avLst/>
                </a:prstGeom>
                <a:solidFill>
                  <a:srgbClr val="EE7624"/>
                </a:solidFill>
                <a:ln>
                  <a:no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0CF6552-54A0-4868-4A66-29D3E387A617}"/>
                    </a:ext>
                  </a:extLst>
                </p:cNvPr>
                <p:cNvSpPr/>
                <p:nvPr/>
              </p:nvSpPr>
              <p:spPr>
                <a:xfrm>
                  <a:off x="3817614" y="2860289"/>
                  <a:ext cx="3200400" cy="32004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8EE12F8B-1EE9-830E-27AF-FE1DC93DD940}"/>
                  </a:ext>
                </a:extLst>
              </p:cNvPr>
              <p:cNvSpPr/>
              <p:nvPr/>
            </p:nvSpPr>
            <p:spPr>
              <a:xfrm>
                <a:off x="4884414" y="2743200"/>
                <a:ext cx="1371600" cy="13716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1863E0-F9EC-A532-EB93-390BEBA03FF8}"/>
                </a:ext>
              </a:extLst>
            </p:cNvPr>
            <p:cNvGrpSpPr/>
            <p:nvPr/>
          </p:nvGrpSpPr>
          <p:grpSpPr>
            <a:xfrm>
              <a:off x="4994190" y="1741893"/>
              <a:ext cx="697944" cy="1063077"/>
              <a:chOff x="4986159" y="1971874"/>
              <a:chExt cx="697944" cy="1063077"/>
            </a:xfrm>
          </p:grpSpPr>
          <p:sp>
            <p:nvSpPr>
              <p:cNvPr id="19" name="Parallelogram 18">
                <a:extLst>
                  <a:ext uri="{FF2B5EF4-FFF2-40B4-BE49-F238E27FC236}">
                    <a16:creationId xmlns:a16="http://schemas.microsoft.com/office/drawing/2014/main" id="{DEEB1319-0956-A99A-343D-F7BDC9DAAC2A}"/>
                  </a:ext>
                </a:extLst>
              </p:cNvPr>
              <p:cNvSpPr/>
              <p:nvPr/>
            </p:nvSpPr>
            <p:spPr>
              <a:xfrm rot="16200000">
                <a:off x="4618445" y="2339588"/>
                <a:ext cx="1063077" cy="327649"/>
              </a:xfrm>
              <a:prstGeom prst="parallelogram">
                <a:avLst>
                  <a:gd name="adj" fmla="val 68972"/>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0E05E35-9436-7F2C-D7C8-82A63AAF4102}"/>
                  </a:ext>
                </a:extLst>
              </p:cNvPr>
              <p:cNvSpPr/>
              <p:nvPr/>
            </p:nvSpPr>
            <p:spPr>
              <a:xfrm rot="16200000" flipV="1">
                <a:off x="4988740" y="2339588"/>
                <a:ext cx="1063077" cy="327649"/>
              </a:xfrm>
              <a:prstGeom prst="parallelogram">
                <a:avLst>
                  <a:gd name="adj" fmla="val 68972"/>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7985B3A-97B1-58D7-62F6-3A20A0013AE1}"/>
                </a:ext>
              </a:extLst>
            </p:cNvPr>
            <p:cNvCxnSpPr>
              <a:cxnSpLocks/>
            </p:cNvCxnSpPr>
            <p:nvPr/>
          </p:nvCxnSpPr>
          <p:spPr>
            <a:xfrm flipV="1">
              <a:off x="5334405" y="1741892"/>
              <a:ext cx="0" cy="3514449"/>
            </a:xfrm>
            <a:prstGeom prst="line">
              <a:avLst/>
            </a:prstGeom>
            <a:ln w="63500">
              <a:solidFill>
                <a:schemeClr val="tx1"/>
              </a:solidFill>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7B1E4E8-AE03-6396-7D3F-F46E3EA058EB}"/>
              </a:ext>
            </a:extLst>
          </p:cNvPr>
          <p:cNvCxnSpPr/>
          <p:nvPr/>
        </p:nvCxnSpPr>
        <p:spPr>
          <a:xfrm flipH="1">
            <a:off x="3256408" y="4708187"/>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726C2D-A449-35E8-8FF6-E04A23189AD6}"/>
              </a:ext>
            </a:extLst>
          </p:cNvPr>
          <p:cNvCxnSpPr/>
          <p:nvPr/>
        </p:nvCxnSpPr>
        <p:spPr>
          <a:xfrm flipH="1">
            <a:off x="5318343" y="438717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C5DBA2-541F-1F75-FF88-846E043DC0A9}"/>
              </a:ext>
            </a:extLst>
          </p:cNvPr>
          <p:cNvCxnSpPr/>
          <p:nvPr/>
        </p:nvCxnSpPr>
        <p:spPr>
          <a:xfrm flipH="1">
            <a:off x="3255916" y="4072646"/>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D2881-DB51-AE7E-AACE-EFA154D3AD8E}"/>
              </a:ext>
            </a:extLst>
          </p:cNvPr>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22FE6D-C011-EE91-AE1C-3A2A735AF2AD}"/>
              </a:ext>
            </a:extLst>
          </p:cNvPr>
          <p:cNvCxnSpPr/>
          <p:nvPr/>
        </p:nvCxnSpPr>
        <p:spPr>
          <a:xfrm flipH="1">
            <a:off x="3255916" y="3429000"/>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E6779D0-D896-7348-6E86-6C85BB6072B0}"/>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C1DD41FA-B88D-2845-2907-86040A952A19}"/>
                </a:ext>
              </a:extLst>
            </p:cNvPr>
            <p:cNvPicPr>
              <a:picLocks noChangeAspect="1"/>
            </p:cNvPicPr>
            <p:nvPr/>
          </p:nvPicPr>
          <p:blipFill>
            <a:blip r:embed="rId2"/>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0FAC6BBC-F854-A764-9E8F-4DAAD9FA0496}"/>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F1BF664-801F-D51B-CD81-C23C7BF4F669}"/>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7BFE03AF-4C58-9C44-BF17-7E24E6385297}"/>
                </a:ext>
              </a:extLst>
            </p:cNvPr>
            <p:cNvPicPr>
              <a:picLocks noChangeAspect="1"/>
            </p:cNvPicPr>
            <p:nvPr/>
          </p:nvPicPr>
          <p:blipFill>
            <a:blip r:embed="rId3"/>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3F707BF6-216F-65DD-7FE4-FC21127594F5}"/>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C1E50F0-FDA3-D048-C289-EEE0A0372179}"/>
              </a:ext>
            </a:extLst>
          </p:cNvPr>
          <p:cNvGrpSpPr/>
          <p:nvPr/>
        </p:nvGrpSpPr>
        <p:grpSpPr>
          <a:xfrm>
            <a:off x="2725243" y="4427885"/>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1C351AA0-E1F1-073D-E21C-1A461C7B0C57}"/>
                </a:ext>
              </a:extLst>
            </p:cNvPr>
            <p:cNvPicPr>
              <a:picLocks noChangeAspect="1"/>
            </p:cNvPicPr>
            <p:nvPr/>
          </p:nvPicPr>
          <p:blipFill>
            <a:blip r:embed="rId4"/>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39A01890-DAE8-DD10-D501-C8EED990D73F}"/>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109F6FF9-6554-05B3-F6C0-57FCA964A43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sp>
        <p:nvSpPr>
          <p:cNvPr id="50" name="Rectangle: Rounded Corners 49">
            <a:extLst>
              <a:ext uri="{FF2B5EF4-FFF2-40B4-BE49-F238E27FC236}">
                <a16:creationId xmlns:a16="http://schemas.microsoft.com/office/drawing/2014/main" id="{D9F91547-41F2-2791-3A06-1BA70B662085}"/>
              </a:ext>
            </a:extLst>
          </p:cNvPr>
          <p:cNvSpPr/>
          <p:nvPr/>
        </p:nvSpPr>
        <p:spPr>
          <a:xfrm>
            <a:off x="455574" y="3867333"/>
            <a:ext cx="2034540" cy="41062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sp>
        <p:nvSpPr>
          <p:cNvPr id="51" name="Rectangle: Rounded Corners 50">
            <a:extLst>
              <a:ext uri="{FF2B5EF4-FFF2-40B4-BE49-F238E27FC236}">
                <a16:creationId xmlns:a16="http://schemas.microsoft.com/office/drawing/2014/main" id="{7AB63F71-71DB-4519-FE4C-D192BCB8968A}"/>
              </a:ext>
            </a:extLst>
          </p:cNvPr>
          <p:cNvSpPr/>
          <p:nvPr/>
        </p:nvSpPr>
        <p:spPr>
          <a:xfrm>
            <a:off x="455574" y="4502874"/>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nvGrpSpPr>
          <p:cNvPr id="15" name="Group 14">
            <a:extLst>
              <a:ext uri="{FF2B5EF4-FFF2-40B4-BE49-F238E27FC236}">
                <a16:creationId xmlns:a16="http://schemas.microsoft.com/office/drawing/2014/main" id="{39AA6F0F-AB38-E7CC-391E-703979BBA7F7}"/>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DF0AB1E-01CC-C80E-5BBD-372C18184D0A}"/>
                </a:ext>
              </a:extLst>
            </p:cNvPr>
            <p:cNvPicPr>
              <a:picLocks noChangeAspect="1"/>
            </p:cNvPicPr>
            <p:nvPr/>
          </p:nvPicPr>
          <p:blipFill>
            <a:blip r:embed="rId5"/>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E6144621-844F-EA25-42A7-39986B3E3272}"/>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23A1F8-E603-57A6-9B33-9BDAD7ACD4A9}"/>
              </a:ext>
            </a:extLst>
          </p:cNvPr>
          <p:cNvGrpSpPr/>
          <p:nvPr/>
        </p:nvGrpSpPr>
        <p:grpSpPr>
          <a:xfrm>
            <a:off x="7383774" y="4123796"/>
            <a:ext cx="530668" cy="524606"/>
            <a:chOff x="2433575" y="1478454"/>
            <a:chExt cx="530668" cy="524606"/>
          </a:xfrm>
        </p:grpSpPr>
        <p:sp>
          <p:nvSpPr>
            <p:cNvPr id="20" name="Oval 19">
              <a:extLst>
                <a:ext uri="{FF2B5EF4-FFF2-40B4-BE49-F238E27FC236}">
                  <a16:creationId xmlns:a16="http://schemas.microsoft.com/office/drawing/2014/main" id="{01FBC7DA-3E9C-61D2-D8DD-DCFA2A837F3E}"/>
                </a:ext>
              </a:extLst>
            </p:cNvPr>
            <p:cNvSpPr/>
            <p:nvPr/>
          </p:nvSpPr>
          <p:spPr>
            <a:xfrm>
              <a:off x="2433575" y="1478454"/>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F94E886C-CF25-3FBA-C5C6-EE5FB958B889}"/>
                </a:ext>
              </a:extLst>
            </p:cNvPr>
            <p:cNvPicPr>
              <a:picLocks noChangeAspect="1"/>
            </p:cNvPicPr>
            <p:nvPr/>
          </p:nvPicPr>
          <p:blipFill>
            <a:blip r:embed="rId6"/>
            <a:stretch>
              <a:fillRect/>
            </a:stretch>
          </p:blipFill>
          <p:spPr>
            <a:xfrm>
              <a:off x="2467514" y="1501407"/>
              <a:ext cx="478167" cy="478167"/>
            </a:xfrm>
            <a:prstGeom prst="rect">
              <a:avLst/>
            </a:prstGeom>
          </p:spPr>
        </p:pic>
      </p:grpSp>
      <p:sp>
        <p:nvSpPr>
          <p:cNvPr id="27" name="Rectangle: Rounded Corners 26">
            <a:extLst>
              <a:ext uri="{FF2B5EF4-FFF2-40B4-BE49-F238E27FC236}">
                <a16:creationId xmlns:a16="http://schemas.microsoft.com/office/drawing/2014/main" id="{771689ED-AF84-306F-1ABD-1F3BD585550E}"/>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sp>
        <p:nvSpPr>
          <p:cNvPr id="31" name="Rectangle: Rounded Corners 30">
            <a:extLst>
              <a:ext uri="{FF2B5EF4-FFF2-40B4-BE49-F238E27FC236}">
                <a16:creationId xmlns:a16="http://schemas.microsoft.com/office/drawing/2014/main" id="{19A632EA-BFFF-EF19-7C18-F0CB6553C2BD}"/>
              </a:ext>
            </a:extLst>
          </p:cNvPr>
          <p:cNvSpPr/>
          <p:nvPr/>
        </p:nvSpPr>
        <p:spPr>
          <a:xfrm>
            <a:off x="8247508" y="417317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sp>
        <p:nvSpPr>
          <p:cNvPr id="2" name="TextBox 1">
            <a:extLst>
              <a:ext uri="{FF2B5EF4-FFF2-40B4-BE49-F238E27FC236}">
                <a16:creationId xmlns:a16="http://schemas.microsoft.com/office/drawing/2014/main" id="{2E953081-3776-DFC6-6269-83C47D61999A}"/>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16809454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Targets and Metrics</a:t>
            </a:r>
          </a:p>
        </p:txBody>
      </p:sp>
      <p:grpSp>
        <p:nvGrpSpPr>
          <p:cNvPr id="26" name="Group 25">
            <a:extLst>
              <a:ext uri="{FF2B5EF4-FFF2-40B4-BE49-F238E27FC236}">
                <a16:creationId xmlns:a16="http://schemas.microsoft.com/office/drawing/2014/main" id="{62C75291-91C9-C563-088C-7607D299A4FA}"/>
              </a:ext>
            </a:extLst>
          </p:cNvPr>
          <p:cNvGrpSpPr/>
          <p:nvPr/>
        </p:nvGrpSpPr>
        <p:grpSpPr>
          <a:xfrm>
            <a:off x="3268974" y="1741892"/>
            <a:ext cx="4114800" cy="5592763"/>
            <a:chOff x="3268974" y="1741892"/>
            <a:chExt cx="4114800" cy="5592763"/>
          </a:xfrm>
        </p:grpSpPr>
        <p:grpSp>
          <p:nvGrpSpPr>
            <p:cNvPr id="14" name="Group 13">
              <a:extLst>
                <a:ext uri="{FF2B5EF4-FFF2-40B4-BE49-F238E27FC236}">
                  <a16:creationId xmlns:a16="http://schemas.microsoft.com/office/drawing/2014/main" id="{B2DCCBAD-D34A-C667-AD9D-EF811663641B}"/>
                </a:ext>
              </a:extLst>
            </p:cNvPr>
            <p:cNvGrpSpPr/>
            <p:nvPr/>
          </p:nvGrpSpPr>
          <p:grpSpPr>
            <a:xfrm>
              <a:off x="3268974" y="3219855"/>
              <a:ext cx="4114800" cy="4114800"/>
              <a:chOff x="3512814" y="1371600"/>
              <a:chExt cx="4114800" cy="4114800"/>
            </a:xfrm>
            <a:effectLst>
              <a:outerShdw blurRad="50800" dist="38100" dir="8100000" algn="tr" rotWithShape="0">
                <a:prstClr val="black">
                  <a:alpha val="40000"/>
                </a:prstClr>
              </a:outerShdw>
            </a:effectLst>
            <a:scene3d>
              <a:camera prst="isometricOffAxis1Top"/>
              <a:lightRig rig="threePt" dir="t"/>
            </a:scene3d>
          </p:grpSpPr>
          <p:grpSp>
            <p:nvGrpSpPr>
              <p:cNvPr id="12" name="Group 11">
                <a:extLst>
                  <a:ext uri="{FF2B5EF4-FFF2-40B4-BE49-F238E27FC236}">
                    <a16:creationId xmlns:a16="http://schemas.microsoft.com/office/drawing/2014/main" id="{ED10C156-6002-35DF-39ED-8EDDDAE1A482}"/>
                  </a:ext>
                </a:extLst>
              </p:cNvPr>
              <p:cNvGrpSpPr/>
              <p:nvPr/>
            </p:nvGrpSpPr>
            <p:grpSpPr>
              <a:xfrm>
                <a:off x="3512814" y="1371600"/>
                <a:ext cx="4114800" cy="4114800"/>
                <a:chOff x="3360414" y="2403089"/>
                <a:chExt cx="4114800" cy="4114800"/>
              </a:xfrm>
            </p:grpSpPr>
            <p:sp>
              <p:nvSpPr>
                <p:cNvPr id="10" name="Flowchart: Connector 9">
                  <a:extLst>
                    <a:ext uri="{FF2B5EF4-FFF2-40B4-BE49-F238E27FC236}">
                      <a16:creationId xmlns:a16="http://schemas.microsoft.com/office/drawing/2014/main" id="{9D315006-2DDB-5A5A-01D6-FFB725A2DB31}"/>
                    </a:ext>
                  </a:extLst>
                </p:cNvPr>
                <p:cNvSpPr/>
                <p:nvPr/>
              </p:nvSpPr>
              <p:spPr>
                <a:xfrm>
                  <a:off x="3360414" y="2403089"/>
                  <a:ext cx="4114800" cy="4114800"/>
                </a:xfrm>
                <a:prstGeom prst="flowChartConnector">
                  <a:avLst/>
                </a:prstGeom>
                <a:solidFill>
                  <a:srgbClr val="EE7624"/>
                </a:solidFill>
                <a:ln>
                  <a:no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0CF6552-54A0-4868-4A66-29D3E387A617}"/>
                    </a:ext>
                  </a:extLst>
                </p:cNvPr>
                <p:cNvSpPr/>
                <p:nvPr/>
              </p:nvSpPr>
              <p:spPr>
                <a:xfrm>
                  <a:off x="3817614" y="2860289"/>
                  <a:ext cx="3200400" cy="32004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8EE12F8B-1EE9-830E-27AF-FE1DC93DD940}"/>
                  </a:ext>
                </a:extLst>
              </p:cNvPr>
              <p:cNvSpPr/>
              <p:nvPr/>
            </p:nvSpPr>
            <p:spPr>
              <a:xfrm>
                <a:off x="4884414" y="2743200"/>
                <a:ext cx="1371600" cy="13716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1863E0-F9EC-A532-EB93-390BEBA03FF8}"/>
                </a:ext>
              </a:extLst>
            </p:cNvPr>
            <p:cNvGrpSpPr/>
            <p:nvPr/>
          </p:nvGrpSpPr>
          <p:grpSpPr>
            <a:xfrm>
              <a:off x="4994190" y="1741893"/>
              <a:ext cx="697944" cy="1063077"/>
              <a:chOff x="4986159" y="1971874"/>
              <a:chExt cx="697944" cy="1063077"/>
            </a:xfrm>
          </p:grpSpPr>
          <p:sp>
            <p:nvSpPr>
              <p:cNvPr id="19" name="Parallelogram 18">
                <a:extLst>
                  <a:ext uri="{FF2B5EF4-FFF2-40B4-BE49-F238E27FC236}">
                    <a16:creationId xmlns:a16="http://schemas.microsoft.com/office/drawing/2014/main" id="{DEEB1319-0956-A99A-343D-F7BDC9DAAC2A}"/>
                  </a:ext>
                </a:extLst>
              </p:cNvPr>
              <p:cNvSpPr/>
              <p:nvPr/>
            </p:nvSpPr>
            <p:spPr>
              <a:xfrm rot="16200000">
                <a:off x="4618445" y="2339588"/>
                <a:ext cx="1063077" cy="327649"/>
              </a:xfrm>
              <a:prstGeom prst="parallelogram">
                <a:avLst>
                  <a:gd name="adj" fmla="val 68972"/>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0E05E35-9436-7F2C-D7C8-82A63AAF4102}"/>
                  </a:ext>
                </a:extLst>
              </p:cNvPr>
              <p:cNvSpPr/>
              <p:nvPr/>
            </p:nvSpPr>
            <p:spPr>
              <a:xfrm rot="16200000" flipV="1">
                <a:off x="4988740" y="2339588"/>
                <a:ext cx="1063077" cy="327649"/>
              </a:xfrm>
              <a:prstGeom prst="parallelogram">
                <a:avLst>
                  <a:gd name="adj" fmla="val 68972"/>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7985B3A-97B1-58D7-62F6-3A20A0013AE1}"/>
                </a:ext>
              </a:extLst>
            </p:cNvPr>
            <p:cNvCxnSpPr>
              <a:cxnSpLocks/>
            </p:cNvCxnSpPr>
            <p:nvPr/>
          </p:nvCxnSpPr>
          <p:spPr>
            <a:xfrm flipV="1">
              <a:off x="5334405" y="1741892"/>
              <a:ext cx="0" cy="3514449"/>
            </a:xfrm>
            <a:prstGeom prst="line">
              <a:avLst/>
            </a:prstGeom>
            <a:ln w="63500">
              <a:solidFill>
                <a:schemeClr val="tx1"/>
              </a:solidFill>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7B1E4E8-AE03-6396-7D3F-F46E3EA058EB}"/>
              </a:ext>
            </a:extLst>
          </p:cNvPr>
          <p:cNvCxnSpPr/>
          <p:nvPr/>
        </p:nvCxnSpPr>
        <p:spPr>
          <a:xfrm flipH="1">
            <a:off x="3256408" y="4708187"/>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726C2D-A449-35E8-8FF6-E04A23189AD6}"/>
              </a:ext>
            </a:extLst>
          </p:cNvPr>
          <p:cNvCxnSpPr/>
          <p:nvPr/>
        </p:nvCxnSpPr>
        <p:spPr>
          <a:xfrm flipH="1">
            <a:off x="5318343" y="438717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C5DBA2-541F-1F75-FF88-846E043DC0A9}"/>
              </a:ext>
            </a:extLst>
          </p:cNvPr>
          <p:cNvCxnSpPr/>
          <p:nvPr/>
        </p:nvCxnSpPr>
        <p:spPr>
          <a:xfrm flipH="1">
            <a:off x="3255916" y="4072646"/>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D2881-DB51-AE7E-AACE-EFA154D3AD8E}"/>
              </a:ext>
            </a:extLst>
          </p:cNvPr>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22FE6D-C011-EE91-AE1C-3A2A735AF2AD}"/>
              </a:ext>
            </a:extLst>
          </p:cNvPr>
          <p:cNvCxnSpPr/>
          <p:nvPr/>
        </p:nvCxnSpPr>
        <p:spPr>
          <a:xfrm flipH="1">
            <a:off x="3255916" y="3429000"/>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E6779D0-D896-7348-6E86-6C85BB6072B0}"/>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C1DD41FA-B88D-2845-2907-86040A952A19}"/>
                </a:ext>
              </a:extLst>
            </p:cNvPr>
            <p:cNvPicPr>
              <a:picLocks noChangeAspect="1"/>
            </p:cNvPicPr>
            <p:nvPr/>
          </p:nvPicPr>
          <p:blipFill>
            <a:blip r:embed="rId2"/>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0FAC6BBC-F854-A764-9E8F-4DAAD9FA0496}"/>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F1BF664-801F-D51B-CD81-C23C7BF4F669}"/>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7BFE03AF-4C58-9C44-BF17-7E24E6385297}"/>
                </a:ext>
              </a:extLst>
            </p:cNvPr>
            <p:cNvPicPr>
              <a:picLocks noChangeAspect="1"/>
            </p:cNvPicPr>
            <p:nvPr/>
          </p:nvPicPr>
          <p:blipFill>
            <a:blip r:embed="rId3"/>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3F707BF6-216F-65DD-7FE4-FC21127594F5}"/>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C1E50F0-FDA3-D048-C289-EEE0A0372179}"/>
              </a:ext>
            </a:extLst>
          </p:cNvPr>
          <p:cNvGrpSpPr/>
          <p:nvPr/>
        </p:nvGrpSpPr>
        <p:grpSpPr>
          <a:xfrm>
            <a:off x="2725243" y="4427885"/>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1C351AA0-E1F1-073D-E21C-1A461C7B0C57}"/>
                </a:ext>
              </a:extLst>
            </p:cNvPr>
            <p:cNvPicPr>
              <a:picLocks noChangeAspect="1"/>
            </p:cNvPicPr>
            <p:nvPr/>
          </p:nvPicPr>
          <p:blipFill>
            <a:blip r:embed="rId4"/>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39A01890-DAE8-DD10-D501-C8EED990D73F}"/>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109F6FF9-6554-05B3-F6C0-57FCA964A43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sp>
        <p:nvSpPr>
          <p:cNvPr id="50" name="Rectangle: Rounded Corners 49">
            <a:extLst>
              <a:ext uri="{FF2B5EF4-FFF2-40B4-BE49-F238E27FC236}">
                <a16:creationId xmlns:a16="http://schemas.microsoft.com/office/drawing/2014/main" id="{D9F91547-41F2-2791-3A06-1BA70B662085}"/>
              </a:ext>
            </a:extLst>
          </p:cNvPr>
          <p:cNvSpPr/>
          <p:nvPr/>
        </p:nvSpPr>
        <p:spPr>
          <a:xfrm>
            <a:off x="455574" y="3867333"/>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sp>
        <p:nvSpPr>
          <p:cNvPr id="51" name="Rectangle: Rounded Corners 50">
            <a:extLst>
              <a:ext uri="{FF2B5EF4-FFF2-40B4-BE49-F238E27FC236}">
                <a16:creationId xmlns:a16="http://schemas.microsoft.com/office/drawing/2014/main" id="{7AB63F71-71DB-4519-FE4C-D192BCB8968A}"/>
              </a:ext>
            </a:extLst>
          </p:cNvPr>
          <p:cNvSpPr/>
          <p:nvPr/>
        </p:nvSpPr>
        <p:spPr>
          <a:xfrm>
            <a:off x="455574" y="4502874"/>
            <a:ext cx="2034540" cy="516488"/>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nvGrpSpPr>
          <p:cNvPr id="15" name="Group 14">
            <a:extLst>
              <a:ext uri="{FF2B5EF4-FFF2-40B4-BE49-F238E27FC236}">
                <a16:creationId xmlns:a16="http://schemas.microsoft.com/office/drawing/2014/main" id="{39AA6F0F-AB38-E7CC-391E-703979BBA7F7}"/>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DF0AB1E-01CC-C80E-5BBD-372C18184D0A}"/>
                </a:ext>
              </a:extLst>
            </p:cNvPr>
            <p:cNvPicPr>
              <a:picLocks noChangeAspect="1"/>
            </p:cNvPicPr>
            <p:nvPr/>
          </p:nvPicPr>
          <p:blipFill>
            <a:blip r:embed="rId5"/>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E6144621-844F-EA25-42A7-39986B3E3272}"/>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23A1F8-E603-57A6-9B33-9BDAD7ACD4A9}"/>
              </a:ext>
            </a:extLst>
          </p:cNvPr>
          <p:cNvGrpSpPr/>
          <p:nvPr/>
        </p:nvGrpSpPr>
        <p:grpSpPr>
          <a:xfrm>
            <a:off x="7383774" y="4123796"/>
            <a:ext cx="530668" cy="524606"/>
            <a:chOff x="2433575" y="1478454"/>
            <a:chExt cx="530668" cy="524606"/>
          </a:xfrm>
        </p:grpSpPr>
        <p:sp>
          <p:nvSpPr>
            <p:cNvPr id="20" name="Oval 19">
              <a:extLst>
                <a:ext uri="{FF2B5EF4-FFF2-40B4-BE49-F238E27FC236}">
                  <a16:creationId xmlns:a16="http://schemas.microsoft.com/office/drawing/2014/main" id="{01FBC7DA-3E9C-61D2-D8DD-DCFA2A837F3E}"/>
                </a:ext>
              </a:extLst>
            </p:cNvPr>
            <p:cNvSpPr/>
            <p:nvPr/>
          </p:nvSpPr>
          <p:spPr>
            <a:xfrm>
              <a:off x="2433575" y="1478454"/>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F94E886C-CF25-3FBA-C5C6-EE5FB958B889}"/>
                </a:ext>
              </a:extLst>
            </p:cNvPr>
            <p:cNvPicPr>
              <a:picLocks noChangeAspect="1"/>
            </p:cNvPicPr>
            <p:nvPr/>
          </p:nvPicPr>
          <p:blipFill>
            <a:blip r:embed="rId6"/>
            <a:stretch>
              <a:fillRect/>
            </a:stretch>
          </p:blipFill>
          <p:spPr>
            <a:xfrm>
              <a:off x="2467514" y="1501407"/>
              <a:ext cx="478167" cy="478167"/>
            </a:xfrm>
            <a:prstGeom prst="rect">
              <a:avLst/>
            </a:prstGeom>
          </p:spPr>
        </p:pic>
      </p:grpSp>
      <p:sp>
        <p:nvSpPr>
          <p:cNvPr id="27" name="Rectangle: Rounded Corners 26">
            <a:extLst>
              <a:ext uri="{FF2B5EF4-FFF2-40B4-BE49-F238E27FC236}">
                <a16:creationId xmlns:a16="http://schemas.microsoft.com/office/drawing/2014/main" id="{771689ED-AF84-306F-1ABD-1F3BD585550E}"/>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sp>
        <p:nvSpPr>
          <p:cNvPr id="31" name="Rectangle: Rounded Corners 30">
            <a:extLst>
              <a:ext uri="{FF2B5EF4-FFF2-40B4-BE49-F238E27FC236}">
                <a16:creationId xmlns:a16="http://schemas.microsoft.com/office/drawing/2014/main" id="{19A632EA-BFFF-EF19-7C18-F0CB6553C2BD}"/>
              </a:ext>
            </a:extLst>
          </p:cNvPr>
          <p:cNvSpPr/>
          <p:nvPr/>
        </p:nvSpPr>
        <p:spPr>
          <a:xfrm>
            <a:off x="8247508" y="417317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sp>
        <p:nvSpPr>
          <p:cNvPr id="2" name="TextBox 1">
            <a:extLst>
              <a:ext uri="{FF2B5EF4-FFF2-40B4-BE49-F238E27FC236}">
                <a16:creationId xmlns:a16="http://schemas.microsoft.com/office/drawing/2014/main" id="{FE2ADD3F-89D9-E581-C9DB-61702F1875DD}"/>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8615819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Targets and Metrics</a:t>
            </a:r>
          </a:p>
        </p:txBody>
      </p:sp>
      <p:grpSp>
        <p:nvGrpSpPr>
          <p:cNvPr id="26" name="Group 25">
            <a:extLst>
              <a:ext uri="{FF2B5EF4-FFF2-40B4-BE49-F238E27FC236}">
                <a16:creationId xmlns:a16="http://schemas.microsoft.com/office/drawing/2014/main" id="{62C75291-91C9-C563-088C-7607D299A4FA}"/>
              </a:ext>
            </a:extLst>
          </p:cNvPr>
          <p:cNvGrpSpPr/>
          <p:nvPr/>
        </p:nvGrpSpPr>
        <p:grpSpPr>
          <a:xfrm>
            <a:off x="3268974" y="1741892"/>
            <a:ext cx="4114800" cy="5592763"/>
            <a:chOff x="3268974" y="1741892"/>
            <a:chExt cx="4114800" cy="5592763"/>
          </a:xfrm>
        </p:grpSpPr>
        <p:grpSp>
          <p:nvGrpSpPr>
            <p:cNvPr id="14" name="Group 13">
              <a:extLst>
                <a:ext uri="{FF2B5EF4-FFF2-40B4-BE49-F238E27FC236}">
                  <a16:creationId xmlns:a16="http://schemas.microsoft.com/office/drawing/2014/main" id="{B2DCCBAD-D34A-C667-AD9D-EF811663641B}"/>
                </a:ext>
              </a:extLst>
            </p:cNvPr>
            <p:cNvGrpSpPr/>
            <p:nvPr/>
          </p:nvGrpSpPr>
          <p:grpSpPr>
            <a:xfrm>
              <a:off x="3268974" y="3219855"/>
              <a:ext cx="4114800" cy="4114800"/>
              <a:chOff x="3512814" y="1371600"/>
              <a:chExt cx="4114800" cy="4114800"/>
            </a:xfrm>
            <a:effectLst>
              <a:outerShdw blurRad="50800" dist="38100" dir="8100000" algn="tr" rotWithShape="0">
                <a:prstClr val="black">
                  <a:alpha val="40000"/>
                </a:prstClr>
              </a:outerShdw>
            </a:effectLst>
            <a:scene3d>
              <a:camera prst="isometricOffAxis1Top"/>
              <a:lightRig rig="threePt" dir="t"/>
            </a:scene3d>
          </p:grpSpPr>
          <p:grpSp>
            <p:nvGrpSpPr>
              <p:cNvPr id="12" name="Group 11">
                <a:extLst>
                  <a:ext uri="{FF2B5EF4-FFF2-40B4-BE49-F238E27FC236}">
                    <a16:creationId xmlns:a16="http://schemas.microsoft.com/office/drawing/2014/main" id="{ED10C156-6002-35DF-39ED-8EDDDAE1A482}"/>
                  </a:ext>
                </a:extLst>
              </p:cNvPr>
              <p:cNvGrpSpPr/>
              <p:nvPr/>
            </p:nvGrpSpPr>
            <p:grpSpPr>
              <a:xfrm>
                <a:off x="3512814" y="1371600"/>
                <a:ext cx="4114800" cy="4114800"/>
                <a:chOff x="3360414" y="2403089"/>
                <a:chExt cx="4114800" cy="4114800"/>
              </a:xfrm>
            </p:grpSpPr>
            <p:sp>
              <p:nvSpPr>
                <p:cNvPr id="10" name="Flowchart: Connector 9">
                  <a:extLst>
                    <a:ext uri="{FF2B5EF4-FFF2-40B4-BE49-F238E27FC236}">
                      <a16:creationId xmlns:a16="http://schemas.microsoft.com/office/drawing/2014/main" id="{9D315006-2DDB-5A5A-01D6-FFB725A2DB31}"/>
                    </a:ext>
                  </a:extLst>
                </p:cNvPr>
                <p:cNvSpPr/>
                <p:nvPr/>
              </p:nvSpPr>
              <p:spPr>
                <a:xfrm>
                  <a:off x="3360414" y="2403089"/>
                  <a:ext cx="4114800" cy="4114800"/>
                </a:xfrm>
                <a:prstGeom prst="flowChartConnector">
                  <a:avLst/>
                </a:prstGeom>
                <a:solidFill>
                  <a:srgbClr val="EE7624"/>
                </a:solidFill>
                <a:ln>
                  <a:no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0CF6552-54A0-4868-4A66-29D3E387A617}"/>
                    </a:ext>
                  </a:extLst>
                </p:cNvPr>
                <p:cNvSpPr/>
                <p:nvPr/>
              </p:nvSpPr>
              <p:spPr>
                <a:xfrm>
                  <a:off x="3817614" y="2860289"/>
                  <a:ext cx="3200400" cy="32004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8EE12F8B-1EE9-830E-27AF-FE1DC93DD940}"/>
                  </a:ext>
                </a:extLst>
              </p:cNvPr>
              <p:cNvSpPr/>
              <p:nvPr/>
            </p:nvSpPr>
            <p:spPr>
              <a:xfrm>
                <a:off x="4884414" y="2743200"/>
                <a:ext cx="1371600" cy="13716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1863E0-F9EC-A532-EB93-390BEBA03FF8}"/>
                </a:ext>
              </a:extLst>
            </p:cNvPr>
            <p:cNvGrpSpPr/>
            <p:nvPr/>
          </p:nvGrpSpPr>
          <p:grpSpPr>
            <a:xfrm>
              <a:off x="4994190" y="1741893"/>
              <a:ext cx="697944" cy="1063077"/>
              <a:chOff x="4986159" y="1971874"/>
              <a:chExt cx="697944" cy="1063077"/>
            </a:xfrm>
          </p:grpSpPr>
          <p:sp>
            <p:nvSpPr>
              <p:cNvPr id="19" name="Parallelogram 18">
                <a:extLst>
                  <a:ext uri="{FF2B5EF4-FFF2-40B4-BE49-F238E27FC236}">
                    <a16:creationId xmlns:a16="http://schemas.microsoft.com/office/drawing/2014/main" id="{DEEB1319-0956-A99A-343D-F7BDC9DAAC2A}"/>
                  </a:ext>
                </a:extLst>
              </p:cNvPr>
              <p:cNvSpPr/>
              <p:nvPr/>
            </p:nvSpPr>
            <p:spPr>
              <a:xfrm rot="16200000">
                <a:off x="4618445" y="2339588"/>
                <a:ext cx="1063077" cy="327649"/>
              </a:xfrm>
              <a:prstGeom prst="parallelogram">
                <a:avLst>
                  <a:gd name="adj" fmla="val 68972"/>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0E05E35-9436-7F2C-D7C8-82A63AAF4102}"/>
                  </a:ext>
                </a:extLst>
              </p:cNvPr>
              <p:cNvSpPr/>
              <p:nvPr/>
            </p:nvSpPr>
            <p:spPr>
              <a:xfrm rot="16200000" flipV="1">
                <a:off x="4988740" y="2339588"/>
                <a:ext cx="1063077" cy="327649"/>
              </a:xfrm>
              <a:prstGeom prst="parallelogram">
                <a:avLst>
                  <a:gd name="adj" fmla="val 68972"/>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7985B3A-97B1-58D7-62F6-3A20A0013AE1}"/>
                </a:ext>
              </a:extLst>
            </p:cNvPr>
            <p:cNvCxnSpPr>
              <a:cxnSpLocks/>
            </p:cNvCxnSpPr>
            <p:nvPr/>
          </p:nvCxnSpPr>
          <p:spPr>
            <a:xfrm flipV="1">
              <a:off x="5334405" y="1741892"/>
              <a:ext cx="0" cy="3514449"/>
            </a:xfrm>
            <a:prstGeom prst="line">
              <a:avLst/>
            </a:prstGeom>
            <a:ln w="63500">
              <a:solidFill>
                <a:schemeClr val="tx1"/>
              </a:solidFill>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7B1E4E8-AE03-6396-7D3F-F46E3EA058EB}"/>
              </a:ext>
            </a:extLst>
          </p:cNvPr>
          <p:cNvCxnSpPr/>
          <p:nvPr/>
        </p:nvCxnSpPr>
        <p:spPr>
          <a:xfrm flipH="1">
            <a:off x="3256408" y="4708187"/>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726C2D-A449-35E8-8FF6-E04A23189AD6}"/>
              </a:ext>
            </a:extLst>
          </p:cNvPr>
          <p:cNvCxnSpPr/>
          <p:nvPr/>
        </p:nvCxnSpPr>
        <p:spPr>
          <a:xfrm flipH="1">
            <a:off x="5318343" y="438717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C5DBA2-541F-1F75-FF88-846E043DC0A9}"/>
              </a:ext>
            </a:extLst>
          </p:cNvPr>
          <p:cNvCxnSpPr/>
          <p:nvPr/>
        </p:nvCxnSpPr>
        <p:spPr>
          <a:xfrm flipH="1">
            <a:off x="3255916" y="4072646"/>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D2881-DB51-AE7E-AACE-EFA154D3AD8E}"/>
              </a:ext>
            </a:extLst>
          </p:cNvPr>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22FE6D-C011-EE91-AE1C-3A2A735AF2AD}"/>
              </a:ext>
            </a:extLst>
          </p:cNvPr>
          <p:cNvCxnSpPr/>
          <p:nvPr/>
        </p:nvCxnSpPr>
        <p:spPr>
          <a:xfrm flipH="1">
            <a:off x="3255916" y="3429000"/>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E6779D0-D896-7348-6E86-6C85BB6072B0}"/>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C1DD41FA-B88D-2845-2907-86040A952A19}"/>
                </a:ext>
              </a:extLst>
            </p:cNvPr>
            <p:cNvPicPr>
              <a:picLocks noChangeAspect="1"/>
            </p:cNvPicPr>
            <p:nvPr/>
          </p:nvPicPr>
          <p:blipFill>
            <a:blip r:embed="rId2"/>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0FAC6BBC-F854-A764-9E8F-4DAAD9FA0496}"/>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F1BF664-801F-D51B-CD81-C23C7BF4F669}"/>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7BFE03AF-4C58-9C44-BF17-7E24E6385297}"/>
                </a:ext>
              </a:extLst>
            </p:cNvPr>
            <p:cNvPicPr>
              <a:picLocks noChangeAspect="1"/>
            </p:cNvPicPr>
            <p:nvPr/>
          </p:nvPicPr>
          <p:blipFill>
            <a:blip r:embed="rId3"/>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3F707BF6-216F-65DD-7FE4-FC21127594F5}"/>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C1E50F0-FDA3-D048-C289-EEE0A0372179}"/>
              </a:ext>
            </a:extLst>
          </p:cNvPr>
          <p:cNvGrpSpPr/>
          <p:nvPr/>
        </p:nvGrpSpPr>
        <p:grpSpPr>
          <a:xfrm>
            <a:off x="2725243" y="4427885"/>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1C351AA0-E1F1-073D-E21C-1A461C7B0C57}"/>
                </a:ext>
              </a:extLst>
            </p:cNvPr>
            <p:cNvPicPr>
              <a:picLocks noChangeAspect="1"/>
            </p:cNvPicPr>
            <p:nvPr/>
          </p:nvPicPr>
          <p:blipFill>
            <a:blip r:embed="rId4"/>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39A01890-DAE8-DD10-D501-C8EED990D73F}"/>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109F6FF9-6554-05B3-F6C0-57FCA964A43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sp>
        <p:nvSpPr>
          <p:cNvPr id="50" name="Rectangle: Rounded Corners 49">
            <a:extLst>
              <a:ext uri="{FF2B5EF4-FFF2-40B4-BE49-F238E27FC236}">
                <a16:creationId xmlns:a16="http://schemas.microsoft.com/office/drawing/2014/main" id="{D9F91547-41F2-2791-3A06-1BA70B662085}"/>
              </a:ext>
            </a:extLst>
          </p:cNvPr>
          <p:cNvSpPr/>
          <p:nvPr/>
        </p:nvSpPr>
        <p:spPr>
          <a:xfrm>
            <a:off x="455574" y="3867333"/>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sp>
        <p:nvSpPr>
          <p:cNvPr id="51" name="Rectangle: Rounded Corners 50">
            <a:extLst>
              <a:ext uri="{FF2B5EF4-FFF2-40B4-BE49-F238E27FC236}">
                <a16:creationId xmlns:a16="http://schemas.microsoft.com/office/drawing/2014/main" id="{7AB63F71-71DB-4519-FE4C-D192BCB8968A}"/>
              </a:ext>
            </a:extLst>
          </p:cNvPr>
          <p:cNvSpPr/>
          <p:nvPr/>
        </p:nvSpPr>
        <p:spPr>
          <a:xfrm>
            <a:off x="455574" y="4502874"/>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nvGrpSpPr>
          <p:cNvPr id="15" name="Group 14">
            <a:extLst>
              <a:ext uri="{FF2B5EF4-FFF2-40B4-BE49-F238E27FC236}">
                <a16:creationId xmlns:a16="http://schemas.microsoft.com/office/drawing/2014/main" id="{39AA6F0F-AB38-E7CC-391E-703979BBA7F7}"/>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DF0AB1E-01CC-C80E-5BBD-372C18184D0A}"/>
                </a:ext>
              </a:extLst>
            </p:cNvPr>
            <p:cNvPicPr>
              <a:picLocks noChangeAspect="1"/>
            </p:cNvPicPr>
            <p:nvPr/>
          </p:nvPicPr>
          <p:blipFill>
            <a:blip r:embed="rId5"/>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E6144621-844F-EA25-42A7-39986B3E3272}"/>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23A1F8-E603-57A6-9B33-9BDAD7ACD4A9}"/>
              </a:ext>
            </a:extLst>
          </p:cNvPr>
          <p:cNvGrpSpPr/>
          <p:nvPr/>
        </p:nvGrpSpPr>
        <p:grpSpPr>
          <a:xfrm>
            <a:off x="7383774" y="4123796"/>
            <a:ext cx="530668" cy="524606"/>
            <a:chOff x="2433575" y="1478454"/>
            <a:chExt cx="530668" cy="524606"/>
          </a:xfrm>
        </p:grpSpPr>
        <p:sp>
          <p:nvSpPr>
            <p:cNvPr id="20" name="Oval 19">
              <a:extLst>
                <a:ext uri="{FF2B5EF4-FFF2-40B4-BE49-F238E27FC236}">
                  <a16:creationId xmlns:a16="http://schemas.microsoft.com/office/drawing/2014/main" id="{01FBC7DA-3E9C-61D2-D8DD-DCFA2A837F3E}"/>
                </a:ext>
              </a:extLst>
            </p:cNvPr>
            <p:cNvSpPr/>
            <p:nvPr/>
          </p:nvSpPr>
          <p:spPr>
            <a:xfrm>
              <a:off x="2433575" y="1478454"/>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F94E886C-CF25-3FBA-C5C6-EE5FB958B889}"/>
                </a:ext>
              </a:extLst>
            </p:cNvPr>
            <p:cNvPicPr>
              <a:picLocks noChangeAspect="1"/>
            </p:cNvPicPr>
            <p:nvPr/>
          </p:nvPicPr>
          <p:blipFill>
            <a:blip r:embed="rId6"/>
            <a:stretch>
              <a:fillRect/>
            </a:stretch>
          </p:blipFill>
          <p:spPr>
            <a:xfrm>
              <a:off x="2467514" y="1501407"/>
              <a:ext cx="478167" cy="478167"/>
            </a:xfrm>
            <a:prstGeom prst="rect">
              <a:avLst/>
            </a:prstGeom>
          </p:spPr>
        </p:pic>
      </p:grpSp>
      <p:sp>
        <p:nvSpPr>
          <p:cNvPr id="27" name="Rectangle: Rounded Corners 26">
            <a:extLst>
              <a:ext uri="{FF2B5EF4-FFF2-40B4-BE49-F238E27FC236}">
                <a16:creationId xmlns:a16="http://schemas.microsoft.com/office/drawing/2014/main" id="{771689ED-AF84-306F-1ABD-1F3BD585550E}"/>
              </a:ext>
            </a:extLst>
          </p:cNvPr>
          <p:cNvSpPr/>
          <p:nvPr/>
        </p:nvSpPr>
        <p:spPr>
          <a:xfrm>
            <a:off x="8247508" y="3539836"/>
            <a:ext cx="2034540" cy="41062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sp>
        <p:nvSpPr>
          <p:cNvPr id="31" name="Rectangle: Rounded Corners 30">
            <a:extLst>
              <a:ext uri="{FF2B5EF4-FFF2-40B4-BE49-F238E27FC236}">
                <a16:creationId xmlns:a16="http://schemas.microsoft.com/office/drawing/2014/main" id="{19A632EA-BFFF-EF19-7C18-F0CB6553C2BD}"/>
              </a:ext>
            </a:extLst>
          </p:cNvPr>
          <p:cNvSpPr/>
          <p:nvPr/>
        </p:nvSpPr>
        <p:spPr>
          <a:xfrm>
            <a:off x="8247508" y="417317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sp>
        <p:nvSpPr>
          <p:cNvPr id="2" name="TextBox 1">
            <a:extLst>
              <a:ext uri="{FF2B5EF4-FFF2-40B4-BE49-F238E27FC236}">
                <a16:creationId xmlns:a16="http://schemas.microsoft.com/office/drawing/2014/main" id="{AD5C8840-E77C-8486-B889-A08A78C8FD8C}"/>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25019789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Targets and Metrics</a:t>
            </a:r>
          </a:p>
        </p:txBody>
      </p:sp>
      <p:grpSp>
        <p:nvGrpSpPr>
          <p:cNvPr id="26" name="Group 25">
            <a:extLst>
              <a:ext uri="{FF2B5EF4-FFF2-40B4-BE49-F238E27FC236}">
                <a16:creationId xmlns:a16="http://schemas.microsoft.com/office/drawing/2014/main" id="{62C75291-91C9-C563-088C-7607D299A4FA}"/>
              </a:ext>
            </a:extLst>
          </p:cNvPr>
          <p:cNvGrpSpPr/>
          <p:nvPr/>
        </p:nvGrpSpPr>
        <p:grpSpPr>
          <a:xfrm>
            <a:off x="3268974" y="1741892"/>
            <a:ext cx="4114800" cy="5592763"/>
            <a:chOff x="3268974" y="1741892"/>
            <a:chExt cx="4114800" cy="5592763"/>
          </a:xfrm>
        </p:grpSpPr>
        <p:grpSp>
          <p:nvGrpSpPr>
            <p:cNvPr id="14" name="Group 13">
              <a:extLst>
                <a:ext uri="{FF2B5EF4-FFF2-40B4-BE49-F238E27FC236}">
                  <a16:creationId xmlns:a16="http://schemas.microsoft.com/office/drawing/2014/main" id="{B2DCCBAD-D34A-C667-AD9D-EF811663641B}"/>
                </a:ext>
              </a:extLst>
            </p:cNvPr>
            <p:cNvGrpSpPr/>
            <p:nvPr/>
          </p:nvGrpSpPr>
          <p:grpSpPr>
            <a:xfrm>
              <a:off x="3268974" y="3219855"/>
              <a:ext cx="4114800" cy="4114800"/>
              <a:chOff x="3512814" y="1371600"/>
              <a:chExt cx="4114800" cy="4114800"/>
            </a:xfrm>
            <a:effectLst>
              <a:outerShdw blurRad="50800" dist="38100" dir="8100000" algn="tr" rotWithShape="0">
                <a:prstClr val="black">
                  <a:alpha val="40000"/>
                </a:prstClr>
              </a:outerShdw>
            </a:effectLst>
            <a:scene3d>
              <a:camera prst="isometricOffAxis1Top"/>
              <a:lightRig rig="threePt" dir="t"/>
            </a:scene3d>
          </p:grpSpPr>
          <p:grpSp>
            <p:nvGrpSpPr>
              <p:cNvPr id="12" name="Group 11">
                <a:extLst>
                  <a:ext uri="{FF2B5EF4-FFF2-40B4-BE49-F238E27FC236}">
                    <a16:creationId xmlns:a16="http://schemas.microsoft.com/office/drawing/2014/main" id="{ED10C156-6002-35DF-39ED-8EDDDAE1A482}"/>
                  </a:ext>
                </a:extLst>
              </p:cNvPr>
              <p:cNvGrpSpPr/>
              <p:nvPr/>
            </p:nvGrpSpPr>
            <p:grpSpPr>
              <a:xfrm>
                <a:off x="3512814" y="1371600"/>
                <a:ext cx="4114800" cy="4114800"/>
                <a:chOff x="3360414" y="2403089"/>
                <a:chExt cx="4114800" cy="4114800"/>
              </a:xfrm>
            </p:grpSpPr>
            <p:sp>
              <p:nvSpPr>
                <p:cNvPr id="10" name="Flowchart: Connector 9">
                  <a:extLst>
                    <a:ext uri="{FF2B5EF4-FFF2-40B4-BE49-F238E27FC236}">
                      <a16:creationId xmlns:a16="http://schemas.microsoft.com/office/drawing/2014/main" id="{9D315006-2DDB-5A5A-01D6-FFB725A2DB31}"/>
                    </a:ext>
                  </a:extLst>
                </p:cNvPr>
                <p:cNvSpPr/>
                <p:nvPr/>
              </p:nvSpPr>
              <p:spPr>
                <a:xfrm>
                  <a:off x="3360414" y="2403089"/>
                  <a:ext cx="4114800" cy="4114800"/>
                </a:xfrm>
                <a:prstGeom prst="flowChartConnector">
                  <a:avLst/>
                </a:prstGeom>
                <a:solidFill>
                  <a:srgbClr val="EE7624"/>
                </a:solidFill>
                <a:ln>
                  <a:no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0CF6552-54A0-4868-4A66-29D3E387A617}"/>
                    </a:ext>
                  </a:extLst>
                </p:cNvPr>
                <p:cNvSpPr/>
                <p:nvPr/>
              </p:nvSpPr>
              <p:spPr>
                <a:xfrm>
                  <a:off x="3817614" y="2860289"/>
                  <a:ext cx="3200400" cy="32004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8EE12F8B-1EE9-830E-27AF-FE1DC93DD940}"/>
                  </a:ext>
                </a:extLst>
              </p:cNvPr>
              <p:cNvSpPr/>
              <p:nvPr/>
            </p:nvSpPr>
            <p:spPr>
              <a:xfrm>
                <a:off x="4884414" y="2743200"/>
                <a:ext cx="1371600" cy="1371600"/>
              </a:xfrm>
              <a:prstGeom prst="flowChartConnector">
                <a:avLst/>
              </a:prstGeom>
              <a:noFill/>
              <a:ln w="381000">
                <a:solidFill>
                  <a:schemeClr val="bg1"/>
                </a:solidFill>
              </a:ln>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1863E0-F9EC-A532-EB93-390BEBA03FF8}"/>
                </a:ext>
              </a:extLst>
            </p:cNvPr>
            <p:cNvGrpSpPr/>
            <p:nvPr/>
          </p:nvGrpSpPr>
          <p:grpSpPr>
            <a:xfrm>
              <a:off x="4994190" y="1741893"/>
              <a:ext cx="697944" cy="1063077"/>
              <a:chOff x="4986159" y="1971874"/>
              <a:chExt cx="697944" cy="1063077"/>
            </a:xfrm>
          </p:grpSpPr>
          <p:sp>
            <p:nvSpPr>
              <p:cNvPr id="19" name="Parallelogram 18">
                <a:extLst>
                  <a:ext uri="{FF2B5EF4-FFF2-40B4-BE49-F238E27FC236}">
                    <a16:creationId xmlns:a16="http://schemas.microsoft.com/office/drawing/2014/main" id="{DEEB1319-0956-A99A-343D-F7BDC9DAAC2A}"/>
                  </a:ext>
                </a:extLst>
              </p:cNvPr>
              <p:cNvSpPr/>
              <p:nvPr/>
            </p:nvSpPr>
            <p:spPr>
              <a:xfrm rot="16200000">
                <a:off x="4618445" y="2339588"/>
                <a:ext cx="1063077" cy="327649"/>
              </a:xfrm>
              <a:prstGeom prst="parallelogram">
                <a:avLst>
                  <a:gd name="adj" fmla="val 68972"/>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0E05E35-9436-7F2C-D7C8-82A63AAF4102}"/>
                  </a:ext>
                </a:extLst>
              </p:cNvPr>
              <p:cNvSpPr/>
              <p:nvPr/>
            </p:nvSpPr>
            <p:spPr>
              <a:xfrm rot="16200000" flipV="1">
                <a:off x="4988740" y="2339588"/>
                <a:ext cx="1063077" cy="327649"/>
              </a:xfrm>
              <a:prstGeom prst="parallelogram">
                <a:avLst>
                  <a:gd name="adj" fmla="val 68972"/>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7985B3A-97B1-58D7-62F6-3A20A0013AE1}"/>
                </a:ext>
              </a:extLst>
            </p:cNvPr>
            <p:cNvCxnSpPr>
              <a:cxnSpLocks/>
            </p:cNvCxnSpPr>
            <p:nvPr/>
          </p:nvCxnSpPr>
          <p:spPr>
            <a:xfrm flipV="1">
              <a:off x="5334405" y="1741892"/>
              <a:ext cx="0" cy="3514449"/>
            </a:xfrm>
            <a:prstGeom prst="line">
              <a:avLst/>
            </a:prstGeom>
            <a:ln w="63500">
              <a:solidFill>
                <a:schemeClr val="tx1"/>
              </a:solidFill>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7B1E4E8-AE03-6396-7D3F-F46E3EA058EB}"/>
              </a:ext>
            </a:extLst>
          </p:cNvPr>
          <p:cNvCxnSpPr/>
          <p:nvPr/>
        </p:nvCxnSpPr>
        <p:spPr>
          <a:xfrm flipH="1">
            <a:off x="3256408" y="4708187"/>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726C2D-A449-35E8-8FF6-E04A23189AD6}"/>
              </a:ext>
            </a:extLst>
          </p:cNvPr>
          <p:cNvCxnSpPr/>
          <p:nvPr/>
        </p:nvCxnSpPr>
        <p:spPr>
          <a:xfrm flipH="1">
            <a:off x="5318343" y="438717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C5DBA2-541F-1F75-FF88-846E043DC0A9}"/>
              </a:ext>
            </a:extLst>
          </p:cNvPr>
          <p:cNvCxnSpPr/>
          <p:nvPr/>
        </p:nvCxnSpPr>
        <p:spPr>
          <a:xfrm flipH="1">
            <a:off x="3255916" y="4072646"/>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D2881-DB51-AE7E-AACE-EFA154D3AD8E}"/>
              </a:ext>
            </a:extLst>
          </p:cNvPr>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22FE6D-C011-EE91-AE1C-3A2A735AF2AD}"/>
              </a:ext>
            </a:extLst>
          </p:cNvPr>
          <p:cNvCxnSpPr/>
          <p:nvPr/>
        </p:nvCxnSpPr>
        <p:spPr>
          <a:xfrm flipH="1">
            <a:off x="3255916" y="3429000"/>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E6779D0-D896-7348-6E86-6C85BB6072B0}"/>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C1DD41FA-B88D-2845-2907-86040A952A19}"/>
                </a:ext>
              </a:extLst>
            </p:cNvPr>
            <p:cNvPicPr>
              <a:picLocks noChangeAspect="1"/>
            </p:cNvPicPr>
            <p:nvPr/>
          </p:nvPicPr>
          <p:blipFill>
            <a:blip r:embed="rId2"/>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0FAC6BBC-F854-A764-9E8F-4DAAD9FA0496}"/>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F1BF664-801F-D51B-CD81-C23C7BF4F669}"/>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7BFE03AF-4C58-9C44-BF17-7E24E6385297}"/>
                </a:ext>
              </a:extLst>
            </p:cNvPr>
            <p:cNvPicPr>
              <a:picLocks noChangeAspect="1"/>
            </p:cNvPicPr>
            <p:nvPr/>
          </p:nvPicPr>
          <p:blipFill>
            <a:blip r:embed="rId3"/>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3F707BF6-216F-65DD-7FE4-FC21127594F5}"/>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C1E50F0-FDA3-D048-C289-EEE0A0372179}"/>
              </a:ext>
            </a:extLst>
          </p:cNvPr>
          <p:cNvGrpSpPr/>
          <p:nvPr/>
        </p:nvGrpSpPr>
        <p:grpSpPr>
          <a:xfrm>
            <a:off x="2725243" y="4427885"/>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1C351AA0-E1F1-073D-E21C-1A461C7B0C57}"/>
                </a:ext>
              </a:extLst>
            </p:cNvPr>
            <p:cNvPicPr>
              <a:picLocks noChangeAspect="1"/>
            </p:cNvPicPr>
            <p:nvPr/>
          </p:nvPicPr>
          <p:blipFill>
            <a:blip r:embed="rId4"/>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39A01890-DAE8-DD10-D501-C8EED990D73F}"/>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109F6FF9-6554-05B3-F6C0-57FCA964A43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sp>
        <p:nvSpPr>
          <p:cNvPr id="50" name="Rectangle: Rounded Corners 49">
            <a:extLst>
              <a:ext uri="{FF2B5EF4-FFF2-40B4-BE49-F238E27FC236}">
                <a16:creationId xmlns:a16="http://schemas.microsoft.com/office/drawing/2014/main" id="{D9F91547-41F2-2791-3A06-1BA70B662085}"/>
              </a:ext>
            </a:extLst>
          </p:cNvPr>
          <p:cNvSpPr/>
          <p:nvPr/>
        </p:nvSpPr>
        <p:spPr>
          <a:xfrm>
            <a:off x="455574" y="3867333"/>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sp>
        <p:nvSpPr>
          <p:cNvPr id="51" name="Rectangle: Rounded Corners 50">
            <a:extLst>
              <a:ext uri="{FF2B5EF4-FFF2-40B4-BE49-F238E27FC236}">
                <a16:creationId xmlns:a16="http://schemas.microsoft.com/office/drawing/2014/main" id="{7AB63F71-71DB-4519-FE4C-D192BCB8968A}"/>
              </a:ext>
            </a:extLst>
          </p:cNvPr>
          <p:cNvSpPr/>
          <p:nvPr/>
        </p:nvSpPr>
        <p:spPr>
          <a:xfrm>
            <a:off x="455574" y="4502874"/>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nvGrpSpPr>
          <p:cNvPr id="15" name="Group 14">
            <a:extLst>
              <a:ext uri="{FF2B5EF4-FFF2-40B4-BE49-F238E27FC236}">
                <a16:creationId xmlns:a16="http://schemas.microsoft.com/office/drawing/2014/main" id="{39AA6F0F-AB38-E7CC-391E-703979BBA7F7}"/>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DF0AB1E-01CC-C80E-5BBD-372C18184D0A}"/>
                </a:ext>
              </a:extLst>
            </p:cNvPr>
            <p:cNvPicPr>
              <a:picLocks noChangeAspect="1"/>
            </p:cNvPicPr>
            <p:nvPr/>
          </p:nvPicPr>
          <p:blipFill>
            <a:blip r:embed="rId5"/>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E6144621-844F-EA25-42A7-39986B3E3272}"/>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E23A1F8-E603-57A6-9B33-9BDAD7ACD4A9}"/>
              </a:ext>
            </a:extLst>
          </p:cNvPr>
          <p:cNvGrpSpPr/>
          <p:nvPr/>
        </p:nvGrpSpPr>
        <p:grpSpPr>
          <a:xfrm>
            <a:off x="7383774" y="4123796"/>
            <a:ext cx="530668" cy="524606"/>
            <a:chOff x="2433575" y="1478454"/>
            <a:chExt cx="530668" cy="524606"/>
          </a:xfrm>
        </p:grpSpPr>
        <p:sp>
          <p:nvSpPr>
            <p:cNvPr id="20" name="Oval 19">
              <a:extLst>
                <a:ext uri="{FF2B5EF4-FFF2-40B4-BE49-F238E27FC236}">
                  <a16:creationId xmlns:a16="http://schemas.microsoft.com/office/drawing/2014/main" id="{01FBC7DA-3E9C-61D2-D8DD-DCFA2A837F3E}"/>
                </a:ext>
              </a:extLst>
            </p:cNvPr>
            <p:cNvSpPr/>
            <p:nvPr/>
          </p:nvSpPr>
          <p:spPr>
            <a:xfrm>
              <a:off x="2433575" y="1478454"/>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F94E886C-CF25-3FBA-C5C6-EE5FB958B889}"/>
                </a:ext>
              </a:extLst>
            </p:cNvPr>
            <p:cNvPicPr>
              <a:picLocks noChangeAspect="1"/>
            </p:cNvPicPr>
            <p:nvPr/>
          </p:nvPicPr>
          <p:blipFill>
            <a:blip r:embed="rId6"/>
            <a:stretch>
              <a:fillRect/>
            </a:stretch>
          </p:blipFill>
          <p:spPr>
            <a:xfrm>
              <a:off x="2467514" y="1501407"/>
              <a:ext cx="478167" cy="478167"/>
            </a:xfrm>
            <a:prstGeom prst="rect">
              <a:avLst/>
            </a:prstGeom>
          </p:spPr>
        </p:pic>
      </p:grpSp>
      <p:sp>
        <p:nvSpPr>
          <p:cNvPr id="27" name="Rectangle: Rounded Corners 26">
            <a:extLst>
              <a:ext uri="{FF2B5EF4-FFF2-40B4-BE49-F238E27FC236}">
                <a16:creationId xmlns:a16="http://schemas.microsoft.com/office/drawing/2014/main" id="{771689ED-AF84-306F-1ABD-1F3BD585550E}"/>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sp>
        <p:nvSpPr>
          <p:cNvPr id="31" name="Rectangle: Rounded Corners 30">
            <a:extLst>
              <a:ext uri="{FF2B5EF4-FFF2-40B4-BE49-F238E27FC236}">
                <a16:creationId xmlns:a16="http://schemas.microsoft.com/office/drawing/2014/main" id="{19A632EA-BFFF-EF19-7C18-F0CB6553C2BD}"/>
              </a:ext>
            </a:extLst>
          </p:cNvPr>
          <p:cNvSpPr/>
          <p:nvPr/>
        </p:nvSpPr>
        <p:spPr>
          <a:xfrm>
            <a:off x="8247508" y="4173170"/>
            <a:ext cx="2034540" cy="41062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sp>
        <p:nvSpPr>
          <p:cNvPr id="2" name="TextBox 1">
            <a:extLst>
              <a:ext uri="{FF2B5EF4-FFF2-40B4-BE49-F238E27FC236}">
                <a16:creationId xmlns:a16="http://schemas.microsoft.com/office/drawing/2014/main" id="{5C698F3E-619D-215B-4008-E100CCABBE7D}"/>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20228579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Concept Generation</a:t>
            </a:r>
          </a:p>
        </p:txBody>
      </p:sp>
      <p:sp>
        <p:nvSpPr>
          <p:cNvPr id="8" name="Rectangle: Rounded Corners 7">
            <a:extLst>
              <a:ext uri="{FF2B5EF4-FFF2-40B4-BE49-F238E27FC236}">
                <a16:creationId xmlns:a16="http://schemas.microsoft.com/office/drawing/2014/main" id="{2C6A2FB8-D204-7445-7ADD-28AE9B105AA6}"/>
              </a:ext>
            </a:extLst>
          </p:cNvPr>
          <p:cNvSpPr/>
          <p:nvPr/>
        </p:nvSpPr>
        <p:spPr>
          <a:xfrm>
            <a:off x="630187" y="1522519"/>
            <a:ext cx="8356051" cy="102184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t>An in-depth process involving multiple team meetings in which team members produced design ideas together and discussed individuals' ideas as a team to compile a list of wildly varying designs.</a:t>
            </a:r>
          </a:p>
        </p:txBody>
      </p:sp>
      <p:sp>
        <p:nvSpPr>
          <p:cNvPr id="27" name="Rectangle: Rounded Corners 26">
            <a:extLst>
              <a:ext uri="{FF2B5EF4-FFF2-40B4-BE49-F238E27FC236}">
                <a16:creationId xmlns:a16="http://schemas.microsoft.com/office/drawing/2014/main" id="{24ED14D1-90A7-3287-8A96-31B55B602AF1}"/>
              </a:ext>
            </a:extLst>
          </p:cNvPr>
          <p:cNvSpPr/>
          <p:nvPr/>
        </p:nvSpPr>
        <p:spPr>
          <a:xfrm>
            <a:off x="287724" y="4853313"/>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Anti-Problem</a:t>
            </a:r>
          </a:p>
        </p:txBody>
      </p:sp>
      <p:sp>
        <p:nvSpPr>
          <p:cNvPr id="31" name="Rectangle: Rounded Corners 30">
            <a:extLst>
              <a:ext uri="{FF2B5EF4-FFF2-40B4-BE49-F238E27FC236}">
                <a16:creationId xmlns:a16="http://schemas.microsoft.com/office/drawing/2014/main" id="{C20594C2-60C3-5798-C398-9A6FDC4A9A89}"/>
              </a:ext>
            </a:extLst>
          </p:cNvPr>
          <p:cNvSpPr/>
          <p:nvPr/>
        </p:nvSpPr>
        <p:spPr>
          <a:xfrm>
            <a:off x="2090001" y="5336261"/>
            <a:ext cx="1645409" cy="70339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Biomimicry</a:t>
            </a:r>
          </a:p>
        </p:txBody>
      </p:sp>
      <p:sp>
        <p:nvSpPr>
          <p:cNvPr id="41" name="Rectangle: Rounded Corners 40">
            <a:extLst>
              <a:ext uri="{FF2B5EF4-FFF2-40B4-BE49-F238E27FC236}">
                <a16:creationId xmlns:a16="http://schemas.microsoft.com/office/drawing/2014/main" id="{FEBBB3EF-029E-5964-1EC0-3B17C463122A}"/>
              </a:ext>
            </a:extLst>
          </p:cNvPr>
          <p:cNvSpPr/>
          <p:nvPr/>
        </p:nvSpPr>
        <p:spPr>
          <a:xfrm>
            <a:off x="4382203" y="5611659"/>
            <a:ext cx="1645411" cy="70339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Brainstorming</a:t>
            </a:r>
          </a:p>
        </p:txBody>
      </p:sp>
      <p:sp>
        <p:nvSpPr>
          <p:cNvPr id="42" name="Rectangle: Rounded Corners 41">
            <a:extLst>
              <a:ext uri="{FF2B5EF4-FFF2-40B4-BE49-F238E27FC236}">
                <a16:creationId xmlns:a16="http://schemas.microsoft.com/office/drawing/2014/main" id="{BDD86D19-75C2-1C05-EE80-34121803AF49}"/>
              </a:ext>
            </a:extLst>
          </p:cNvPr>
          <p:cNvSpPr/>
          <p:nvPr/>
        </p:nvSpPr>
        <p:spPr>
          <a:xfrm>
            <a:off x="6705513" y="5335481"/>
            <a:ext cx="1596187" cy="70339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Crapshoot</a:t>
            </a:r>
          </a:p>
        </p:txBody>
      </p:sp>
      <p:sp>
        <p:nvSpPr>
          <p:cNvPr id="43" name="Rectangle: Rounded Corners 42">
            <a:extLst>
              <a:ext uri="{FF2B5EF4-FFF2-40B4-BE49-F238E27FC236}">
                <a16:creationId xmlns:a16="http://schemas.microsoft.com/office/drawing/2014/main" id="{415CCCD8-EA3A-AB9A-A591-09CC0CCC699C}"/>
              </a:ext>
            </a:extLst>
          </p:cNvPr>
          <p:cNvSpPr/>
          <p:nvPr/>
        </p:nvSpPr>
        <p:spPr>
          <a:xfrm>
            <a:off x="8977518" y="4853313"/>
            <a:ext cx="1645410" cy="70339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Forced Analogy</a:t>
            </a:r>
          </a:p>
        </p:txBody>
      </p:sp>
      <p:grpSp>
        <p:nvGrpSpPr>
          <p:cNvPr id="23" name="Group 22">
            <a:extLst>
              <a:ext uri="{FF2B5EF4-FFF2-40B4-BE49-F238E27FC236}">
                <a16:creationId xmlns:a16="http://schemas.microsoft.com/office/drawing/2014/main" id="{0096E591-D23F-41E0-CE74-478ED13C686C}"/>
              </a:ext>
            </a:extLst>
          </p:cNvPr>
          <p:cNvGrpSpPr/>
          <p:nvPr/>
        </p:nvGrpSpPr>
        <p:grpSpPr>
          <a:xfrm>
            <a:off x="1" y="2415017"/>
            <a:ext cx="10679188" cy="3133752"/>
            <a:chOff x="-26310" y="2052536"/>
            <a:chExt cx="10991085" cy="3232899"/>
          </a:xfrm>
        </p:grpSpPr>
        <p:grpSp>
          <p:nvGrpSpPr>
            <p:cNvPr id="28" name="Group 27">
              <a:extLst>
                <a:ext uri="{FF2B5EF4-FFF2-40B4-BE49-F238E27FC236}">
                  <a16:creationId xmlns:a16="http://schemas.microsoft.com/office/drawing/2014/main" id="{5D0CBB1A-E579-AC50-48BD-7694B038BA57}"/>
                </a:ext>
              </a:extLst>
            </p:cNvPr>
            <p:cNvGrpSpPr/>
            <p:nvPr/>
          </p:nvGrpSpPr>
          <p:grpSpPr>
            <a:xfrm>
              <a:off x="2626575" y="2546239"/>
              <a:ext cx="926273" cy="2361042"/>
              <a:chOff x="591517" y="2733662"/>
              <a:chExt cx="926273" cy="2361042"/>
            </a:xfrm>
          </p:grpSpPr>
          <p:pic>
            <p:nvPicPr>
              <p:cNvPr id="29" name="Picture 28" descr="A black rectangle with white dots&#10;&#10;Description automatically generated">
                <a:extLst>
                  <a:ext uri="{FF2B5EF4-FFF2-40B4-BE49-F238E27FC236}">
                    <a16:creationId xmlns:a16="http://schemas.microsoft.com/office/drawing/2014/main" id="{B4D458A6-B24A-AE49-A92F-4E9AAC4A6DCE}"/>
                  </a:ext>
                </a:extLst>
              </p:cNvPr>
              <p:cNvPicPr>
                <a:picLocks noChangeAspect="1"/>
              </p:cNvPicPr>
              <p:nvPr/>
            </p:nvPicPr>
            <p:blipFill>
              <a:blip r:embed="rId2"/>
              <a:stretch>
                <a:fillRect/>
              </a:stretch>
            </p:blipFill>
            <p:spPr>
              <a:xfrm rot="10800000">
                <a:off x="591517" y="4168431"/>
                <a:ext cx="926273" cy="926273"/>
              </a:xfrm>
              <a:prstGeom prst="rect">
                <a:avLst/>
              </a:prstGeom>
            </p:spPr>
          </p:pic>
          <p:cxnSp>
            <p:nvCxnSpPr>
              <p:cNvPr id="30" name="Straight Connector 29">
                <a:extLst>
                  <a:ext uri="{FF2B5EF4-FFF2-40B4-BE49-F238E27FC236}">
                    <a16:creationId xmlns:a16="http://schemas.microsoft.com/office/drawing/2014/main" id="{FB49BC2F-0A4F-9908-8F3E-40509217F716}"/>
                  </a:ext>
                </a:extLst>
              </p:cNvPr>
              <p:cNvCxnSpPr>
                <a:cxnSpLocks/>
              </p:cNvCxnSpPr>
              <p:nvPr/>
            </p:nvCxnSpPr>
            <p:spPr>
              <a:xfrm flipV="1">
                <a:off x="1045844" y="2733662"/>
                <a:ext cx="2" cy="14767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E741491-CAE6-A653-9E54-67BC345CD162}"/>
                </a:ext>
              </a:extLst>
            </p:cNvPr>
            <p:cNvGrpSpPr/>
            <p:nvPr/>
          </p:nvGrpSpPr>
          <p:grpSpPr>
            <a:xfrm>
              <a:off x="4939695" y="2649481"/>
              <a:ext cx="926265" cy="2635954"/>
              <a:chOff x="1026619" y="2868358"/>
              <a:chExt cx="926265" cy="2635954"/>
            </a:xfrm>
          </p:grpSpPr>
          <p:pic>
            <p:nvPicPr>
              <p:cNvPr id="33" name="Picture 32" descr="A black rectangle with white dots&#10;&#10;Description automatically generated">
                <a:extLst>
                  <a:ext uri="{FF2B5EF4-FFF2-40B4-BE49-F238E27FC236}">
                    <a16:creationId xmlns:a16="http://schemas.microsoft.com/office/drawing/2014/main" id="{DC523B0B-DECA-E83C-AB6A-E53A128C53B5}"/>
                  </a:ext>
                </a:extLst>
              </p:cNvPr>
              <p:cNvPicPr>
                <a:picLocks noChangeAspect="1"/>
              </p:cNvPicPr>
              <p:nvPr/>
            </p:nvPicPr>
            <p:blipFill>
              <a:blip r:embed="rId2"/>
              <a:stretch>
                <a:fillRect/>
              </a:stretch>
            </p:blipFill>
            <p:spPr>
              <a:xfrm rot="10800000">
                <a:off x="1026619" y="4578047"/>
                <a:ext cx="926265" cy="926265"/>
              </a:xfrm>
              <a:prstGeom prst="rect">
                <a:avLst/>
              </a:prstGeom>
            </p:spPr>
          </p:pic>
          <p:cxnSp>
            <p:nvCxnSpPr>
              <p:cNvPr id="34" name="Straight Connector 33">
                <a:extLst>
                  <a:ext uri="{FF2B5EF4-FFF2-40B4-BE49-F238E27FC236}">
                    <a16:creationId xmlns:a16="http://schemas.microsoft.com/office/drawing/2014/main" id="{949BAF96-92AE-8DB3-3497-FA7D303BA5D4}"/>
                  </a:ext>
                </a:extLst>
              </p:cNvPr>
              <p:cNvCxnSpPr>
                <a:cxnSpLocks/>
                <a:stCxn id="33" idx="2"/>
              </p:cNvCxnSpPr>
              <p:nvPr/>
            </p:nvCxnSpPr>
            <p:spPr>
              <a:xfrm flipV="1">
                <a:off x="1489751" y="2868358"/>
                <a:ext cx="1" cy="170968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Freeform: Shape 13">
              <a:extLst>
                <a:ext uri="{FF2B5EF4-FFF2-40B4-BE49-F238E27FC236}">
                  <a16:creationId xmlns:a16="http://schemas.microsoft.com/office/drawing/2014/main" id="{B227A809-740C-2F02-F7E0-9FA7ADF94C85}"/>
                </a:ext>
              </a:extLst>
            </p:cNvPr>
            <p:cNvSpPr/>
            <p:nvPr/>
          </p:nvSpPr>
          <p:spPr>
            <a:xfrm>
              <a:off x="-26310" y="2052536"/>
              <a:ext cx="10991085" cy="605517"/>
            </a:xfrm>
            <a:custGeom>
              <a:avLst/>
              <a:gdLst>
                <a:gd name="connsiteX0" fmla="*/ 0 w 9990307"/>
                <a:gd name="connsiteY0" fmla="*/ 136187 h 507635"/>
                <a:gd name="connsiteX1" fmla="*/ 4776281 w 9990307"/>
                <a:gd name="connsiteY1" fmla="*/ 505838 h 507635"/>
                <a:gd name="connsiteX2" fmla="*/ 9990307 w 9990307"/>
                <a:gd name="connsiteY2" fmla="*/ 0 h 507635"/>
                <a:gd name="connsiteX3" fmla="*/ 9990307 w 9990307"/>
                <a:gd name="connsiteY3" fmla="*/ 0 h 507635"/>
                <a:gd name="connsiteX0" fmla="*/ 0 w 9990307"/>
                <a:gd name="connsiteY0" fmla="*/ 136187 h 662527"/>
                <a:gd name="connsiteX1" fmla="*/ 5136205 w 9990307"/>
                <a:gd name="connsiteY1" fmla="*/ 661481 h 662527"/>
                <a:gd name="connsiteX2" fmla="*/ 9990307 w 9990307"/>
                <a:gd name="connsiteY2" fmla="*/ 0 h 662527"/>
                <a:gd name="connsiteX3" fmla="*/ 9990307 w 9990307"/>
                <a:gd name="connsiteY3" fmla="*/ 0 h 662527"/>
                <a:gd name="connsiteX0" fmla="*/ 0 w 9990307"/>
                <a:gd name="connsiteY0" fmla="*/ 136187 h 663523"/>
                <a:gd name="connsiteX1" fmla="*/ 5136205 w 9990307"/>
                <a:gd name="connsiteY1" fmla="*/ 661481 h 663523"/>
                <a:gd name="connsiteX2" fmla="*/ 9990307 w 9990307"/>
                <a:gd name="connsiteY2" fmla="*/ 0 h 663523"/>
                <a:gd name="connsiteX3" fmla="*/ 9990307 w 9990307"/>
                <a:gd name="connsiteY3" fmla="*/ 0 h 663523"/>
                <a:gd name="connsiteX0" fmla="*/ 0 w 9990307"/>
                <a:gd name="connsiteY0" fmla="*/ 136187 h 605517"/>
                <a:gd name="connsiteX1" fmla="*/ 5009745 w 9990307"/>
                <a:gd name="connsiteY1" fmla="*/ 603115 h 605517"/>
                <a:gd name="connsiteX2" fmla="*/ 9990307 w 9990307"/>
                <a:gd name="connsiteY2" fmla="*/ 0 h 605517"/>
                <a:gd name="connsiteX3" fmla="*/ 9990307 w 9990307"/>
                <a:gd name="connsiteY3" fmla="*/ 0 h 605517"/>
              </a:gdLst>
              <a:ahLst/>
              <a:cxnLst>
                <a:cxn ang="0">
                  <a:pos x="connsiteX0" y="connsiteY0"/>
                </a:cxn>
                <a:cxn ang="0">
                  <a:pos x="connsiteX1" y="connsiteY1"/>
                </a:cxn>
                <a:cxn ang="0">
                  <a:pos x="connsiteX2" y="connsiteY2"/>
                </a:cxn>
                <a:cxn ang="0">
                  <a:pos x="connsiteX3" y="connsiteY3"/>
                </a:cxn>
              </a:cxnLst>
              <a:rect l="l" t="t" r="r" b="b"/>
              <a:pathLst>
                <a:path w="9990307" h="605517">
                  <a:moveTo>
                    <a:pt x="0" y="136187"/>
                  </a:moveTo>
                  <a:cubicBezTo>
                    <a:pt x="1555615" y="332361"/>
                    <a:pt x="3140413" y="635541"/>
                    <a:pt x="5009745" y="603115"/>
                  </a:cubicBezTo>
                  <a:cubicBezTo>
                    <a:pt x="6879077" y="570689"/>
                    <a:pt x="9990307" y="0"/>
                    <a:pt x="9990307" y="0"/>
                  </a:cubicBezTo>
                  <a:lnTo>
                    <a:pt x="9990307" y="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1D2B39-EF89-ECBC-34EB-1B1587738365}"/>
                </a:ext>
              </a:extLst>
            </p:cNvPr>
            <p:cNvGrpSpPr/>
            <p:nvPr/>
          </p:nvGrpSpPr>
          <p:grpSpPr>
            <a:xfrm>
              <a:off x="553625" y="2290155"/>
              <a:ext cx="926279" cy="2217086"/>
              <a:chOff x="157971" y="2695288"/>
              <a:chExt cx="926279" cy="2217086"/>
            </a:xfrm>
          </p:grpSpPr>
          <p:pic>
            <p:nvPicPr>
              <p:cNvPr id="21" name="Picture 20" descr="A black rectangle with white dots&#10;&#10;Description automatically generated">
                <a:extLst>
                  <a:ext uri="{FF2B5EF4-FFF2-40B4-BE49-F238E27FC236}">
                    <a16:creationId xmlns:a16="http://schemas.microsoft.com/office/drawing/2014/main" id="{21BCACCD-11DB-8A6E-33EA-777DD8DA56C0}"/>
                  </a:ext>
                </a:extLst>
              </p:cNvPr>
              <p:cNvPicPr>
                <a:picLocks noChangeAspect="1"/>
              </p:cNvPicPr>
              <p:nvPr/>
            </p:nvPicPr>
            <p:blipFill>
              <a:blip r:embed="rId2"/>
              <a:stretch>
                <a:fillRect/>
              </a:stretch>
            </p:blipFill>
            <p:spPr>
              <a:xfrm rot="10800000">
                <a:off x="157971" y="3986094"/>
                <a:ext cx="926279" cy="926280"/>
              </a:xfrm>
              <a:prstGeom prst="rect">
                <a:avLst/>
              </a:prstGeom>
            </p:spPr>
          </p:pic>
          <p:cxnSp>
            <p:nvCxnSpPr>
              <p:cNvPr id="22" name="Straight Connector 21">
                <a:extLst>
                  <a:ext uri="{FF2B5EF4-FFF2-40B4-BE49-F238E27FC236}">
                    <a16:creationId xmlns:a16="http://schemas.microsoft.com/office/drawing/2014/main" id="{18261A7E-9C82-3D67-2DA0-858BE609E8CC}"/>
                  </a:ext>
                </a:extLst>
              </p:cNvPr>
              <p:cNvCxnSpPr>
                <a:cxnSpLocks/>
              </p:cNvCxnSpPr>
              <p:nvPr/>
            </p:nvCxnSpPr>
            <p:spPr>
              <a:xfrm flipV="1">
                <a:off x="609064" y="2695288"/>
                <a:ext cx="1" cy="13267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2" name="Picture 11" descr="A black rectangle with white dots&#10;&#10;Description automatically generated">
            <a:extLst>
              <a:ext uri="{FF2B5EF4-FFF2-40B4-BE49-F238E27FC236}">
                <a16:creationId xmlns:a16="http://schemas.microsoft.com/office/drawing/2014/main" id="{40EB50B8-F360-DE09-3E4D-0DF22B505766}"/>
              </a:ext>
            </a:extLst>
          </p:cNvPr>
          <p:cNvPicPr>
            <a:picLocks noChangeAspect="1"/>
          </p:cNvPicPr>
          <p:nvPr/>
        </p:nvPicPr>
        <p:blipFill>
          <a:blip r:embed="rId2"/>
          <a:stretch>
            <a:fillRect/>
          </a:stretch>
        </p:blipFill>
        <p:spPr>
          <a:xfrm rot="10800000">
            <a:off x="7103366" y="4284353"/>
            <a:ext cx="899980" cy="897858"/>
          </a:xfrm>
          <a:prstGeom prst="rect">
            <a:avLst/>
          </a:prstGeom>
        </p:spPr>
      </p:pic>
      <p:cxnSp>
        <p:nvCxnSpPr>
          <p:cNvPr id="13" name="Straight Connector 12">
            <a:extLst>
              <a:ext uri="{FF2B5EF4-FFF2-40B4-BE49-F238E27FC236}">
                <a16:creationId xmlns:a16="http://schemas.microsoft.com/office/drawing/2014/main" id="{1BBD5B1C-239B-3FF7-8AF4-DB738B509324}"/>
              </a:ext>
            </a:extLst>
          </p:cNvPr>
          <p:cNvCxnSpPr>
            <a:cxnSpLocks/>
          </p:cNvCxnSpPr>
          <p:nvPr/>
        </p:nvCxnSpPr>
        <p:spPr>
          <a:xfrm flipV="1">
            <a:off x="7545319" y="2852924"/>
            <a:ext cx="6308" cy="14549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black rectangle with white dots&#10;&#10;Description automatically generated">
            <a:extLst>
              <a:ext uri="{FF2B5EF4-FFF2-40B4-BE49-F238E27FC236}">
                <a16:creationId xmlns:a16="http://schemas.microsoft.com/office/drawing/2014/main" id="{AFA19DF9-0F2E-7284-ABFC-21087AC0FC1C}"/>
              </a:ext>
            </a:extLst>
          </p:cNvPr>
          <p:cNvPicPr>
            <a:picLocks noChangeAspect="1"/>
          </p:cNvPicPr>
          <p:nvPr/>
        </p:nvPicPr>
        <p:blipFill>
          <a:blip r:embed="rId2"/>
          <a:stretch>
            <a:fillRect/>
          </a:stretch>
        </p:blipFill>
        <p:spPr>
          <a:xfrm rot="10800000">
            <a:off x="9436368" y="3856037"/>
            <a:ext cx="899994" cy="897872"/>
          </a:xfrm>
          <a:prstGeom prst="rect">
            <a:avLst/>
          </a:prstGeom>
        </p:spPr>
      </p:pic>
      <p:cxnSp>
        <p:nvCxnSpPr>
          <p:cNvPr id="17" name="Straight Connector 16">
            <a:extLst>
              <a:ext uri="{FF2B5EF4-FFF2-40B4-BE49-F238E27FC236}">
                <a16:creationId xmlns:a16="http://schemas.microsoft.com/office/drawing/2014/main" id="{5A464E6B-C8B9-B1F0-97D8-825B7913C5F7}"/>
              </a:ext>
            </a:extLst>
          </p:cNvPr>
          <p:cNvCxnSpPr>
            <a:cxnSpLocks/>
          </p:cNvCxnSpPr>
          <p:nvPr/>
        </p:nvCxnSpPr>
        <p:spPr>
          <a:xfrm flipV="1">
            <a:off x="9874660" y="2557113"/>
            <a:ext cx="0" cy="13337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43B104-FD24-417A-AECD-DF2433BF460B}"/>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402885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Concept Generation</a:t>
            </a:r>
          </a:p>
        </p:txBody>
      </p:sp>
      <p:sp>
        <p:nvSpPr>
          <p:cNvPr id="8" name="Rectangle: Rounded Corners 7">
            <a:extLst>
              <a:ext uri="{FF2B5EF4-FFF2-40B4-BE49-F238E27FC236}">
                <a16:creationId xmlns:a16="http://schemas.microsoft.com/office/drawing/2014/main" id="{2C6A2FB8-D204-7445-7ADD-28AE9B105AA6}"/>
              </a:ext>
            </a:extLst>
          </p:cNvPr>
          <p:cNvSpPr/>
          <p:nvPr/>
        </p:nvSpPr>
        <p:spPr>
          <a:xfrm>
            <a:off x="630187" y="1522519"/>
            <a:ext cx="8356051" cy="102184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t>An in-depth process involving multiple team meetings in which team members produced design ideas together and discussed individuals' ideas as a team to compile a list of wildly varying designs.</a:t>
            </a:r>
          </a:p>
        </p:txBody>
      </p:sp>
      <p:sp>
        <p:nvSpPr>
          <p:cNvPr id="27" name="Rectangle: Rounded Corners 26">
            <a:extLst>
              <a:ext uri="{FF2B5EF4-FFF2-40B4-BE49-F238E27FC236}">
                <a16:creationId xmlns:a16="http://schemas.microsoft.com/office/drawing/2014/main" id="{24ED14D1-90A7-3287-8A96-31B55B602AF1}"/>
              </a:ext>
            </a:extLst>
          </p:cNvPr>
          <p:cNvSpPr/>
          <p:nvPr/>
        </p:nvSpPr>
        <p:spPr>
          <a:xfrm>
            <a:off x="287724" y="4853313"/>
            <a:ext cx="1596187" cy="667423"/>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Anti-Problem</a:t>
            </a:r>
          </a:p>
        </p:txBody>
      </p:sp>
      <p:sp>
        <p:nvSpPr>
          <p:cNvPr id="31" name="Rectangle: Rounded Corners 30">
            <a:extLst>
              <a:ext uri="{FF2B5EF4-FFF2-40B4-BE49-F238E27FC236}">
                <a16:creationId xmlns:a16="http://schemas.microsoft.com/office/drawing/2014/main" id="{C20594C2-60C3-5798-C398-9A6FDC4A9A89}"/>
              </a:ext>
            </a:extLst>
          </p:cNvPr>
          <p:cNvSpPr/>
          <p:nvPr/>
        </p:nvSpPr>
        <p:spPr>
          <a:xfrm>
            <a:off x="2090001" y="5336261"/>
            <a:ext cx="1645409" cy="703390"/>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Biomimicry</a:t>
            </a:r>
          </a:p>
        </p:txBody>
      </p:sp>
      <p:sp>
        <p:nvSpPr>
          <p:cNvPr id="41" name="Rectangle: Rounded Corners 40">
            <a:extLst>
              <a:ext uri="{FF2B5EF4-FFF2-40B4-BE49-F238E27FC236}">
                <a16:creationId xmlns:a16="http://schemas.microsoft.com/office/drawing/2014/main" id="{FEBBB3EF-029E-5964-1EC0-3B17C463122A}"/>
              </a:ext>
            </a:extLst>
          </p:cNvPr>
          <p:cNvSpPr/>
          <p:nvPr/>
        </p:nvSpPr>
        <p:spPr>
          <a:xfrm>
            <a:off x="4382203" y="5611659"/>
            <a:ext cx="1645411" cy="703390"/>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Brainstorming</a:t>
            </a:r>
          </a:p>
        </p:txBody>
      </p:sp>
      <p:sp>
        <p:nvSpPr>
          <p:cNvPr id="42" name="Rectangle: Rounded Corners 41">
            <a:extLst>
              <a:ext uri="{FF2B5EF4-FFF2-40B4-BE49-F238E27FC236}">
                <a16:creationId xmlns:a16="http://schemas.microsoft.com/office/drawing/2014/main" id="{BDD86D19-75C2-1C05-EE80-34121803AF49}"/>
              </a:ext>
            </a:extLst>
          </p:cNvPr>
          <p:cNvSpPr/>
          <p:nvPr/>
        </p:nvSpPr>
        <p:spPr>
          <a:xfrm>
            <a:off x="6705513" y="5335481"/>
            <a:ext cx="1596187" cy="703390"/>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Crapshoot</a:t>
            </a:r>
          </a:p>
        </p:txBody>
      </p:sp>
      <p:sp>
        <p:nvSpPr>
          <p:cNvPr id="43" name="Rectangle: Rounded Corners 42">
            <a:extLst>
              <a:ext uri="{FF2B5EF4-FFF2-40B4-BE49-F238E27FC236}">
                <a16:creationId xmlns:a16="http://schemas.microsoft.com/office/drawing/2014/main" id="{415CCCD8-EA3A-AB9A-A591-09CC0CCC699C}"/>
              </a:ext>
            </a:extLst>
          </p:cNvPr>
          <p:cNvSpPr/>
          <p:nvPr/>
        </p:nvSpPr>
        <p:spPr>
          <a:xfrm>
            <a:off x="8977518" y="4853313"/>
            <a:ext cx="1645410" cy="703390"/>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Forced Analogy</a:t>
            </a:r>
          </a:p>
        </p:txBody>
      </p:sp>
      <p:grpSp>
        <p:nvGrpSpPr>
          <p:cNvPr id="23" name="Group 22">
            <a:extLst>
              <a:ext uri="{FF2B5EF4-FFF2-40B4-BE49-F238E27FC236}">
                <a16:creationId xmlns:a16="http://schemas.microsoft.com/office/drawing/2014/main" id="{0096E591-D23F-41E0-CE74-478ED13C686C}"/>
              </a:ext>
            </a:extLst>
          </p:cNvPr>
          <p:cNvGrpSpPr/>
          <p:nvPr/>
        </p:nvGrpSpPr>
        <p:grpSpPr>
          <a:xfrm>
            <a:off x="0" y="2415017"/>
            <a:ext cx="10679185" cy="3133751"/>
            <a:chOff x="-26310" y="2052536"/>
            <a:chExt cx="10991085" cy="3232899"/>
          </a:xfrm>
        </p:grpSpPr>
        <p:grpSp>
          <p:nvGrpSpPr>
            <p:cNvPr id="28" name="Group 27">
              <a:extLst>
                <a:ext uri="{FF2B5EF4-FFF2-40B4-BE49-F238E27FC236}">
                  <a16:creationId xmlns:a16="http://schemas.microsoft.com/office/drawing/2014/main" id="{5D0CBB1A-E579-AC50-48BD-7694B038BA57}"/>
                </a:ext>
              </a:extLst>
            </p:cNvPr>
            <p:cNvGrpSpPr/>
            <p:nvPr/>
          </p:nvGrpSpPr>
          <p:grpSpPr>
            <a:xfrm>
              <a:off x="2626575" y="2546239"/>
              <a:ext cx="926273" cy="2361042"/>
              <a:chOff x="591517" y="2733662"/>
              <a:chExt cx="926273" cy="2361042"/>
            </a:xfrm>
          </p:grpSpPr>
          <p:pic>
            <p:nvPicPr>
              <p:cNvPr id="29" name="Picture 28" descr="A black rectangle with white dots&#10;&#10;Description automatically generated">
                <a:extLst>
                  <a:ext uri="{FF2B5EF4-FFF2-40B4-BE49-F238E27FC236}">
                    <a16:creationId xmlns:a16="http://schemas.microsoft.com/office/drawing/2014/main" id="{B4D458A6-B24A-AE49-A92F-4E9AAC4A6DCE}"/>
                  </a:ext>
                </a:extLst>
              </p:cNvPr>
              <p:cNvPicPr>
                <a:picLocks noChangeAspect="1"/>
              </p:cNvPicPr>
              <p:nvPr/>
            </p:nvPicPr>
            <p:blipFill>
              <a:blip r:embed="rId2"/>
              <a:stretch>
                <a:fillRect/>
              </a:stretch>
            </p:blipFill>
            <p:spPr>
              <a:xfrm rot="10800000">
                <a:off x="591517" y="4168431"/>
                <a:ext cx="926273" cy="926273"/>
              </a:xfrm>
              <a:prstGeom prst="rect">
                <a:avLst/>
              </a:prstGeom>
            </p:spPr>
          </p:pic>
          <p:cxnSp>
            <p:nvCxnSpPr>
              <p:cNvPr id="30" name="Straight Connector 29">
                <a:extLst>
                  <a:ext uri="{FF2B5EF4-FFF2-40B4-BE49-F238E27FC236}">
                    <a16:creationId xmlns:a16="http://schemas.microsoft.com/office/drawing/2014/main" id="{FB49BC2F-0A4F-9908-8F3E-40509217F716}"/>
                  </a:ext>
                </a:extLst>
              </p:cNvPr>
              <p:cNvCxnSpPr>
                <a:cxnSpLocks/>
              </p:cNvCxnSpPr>
              <p:nvPr/>
            </p:nvCxnSpPr>
            <p:spPr>
              <a:xfrm flipV="1">
                <a:off x="1045844" y="2733662"/>
                <a:ext cx="2" cy="14767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E741491-CAE6-A653-9E54-67BC345CD162}"/>
                </a:ext>
              </a:extLst>
            </p:cNvPr>
            <p:cNvGrpSpPr/>
            <p:nvPr/>
          </p:nvGrpSpPr>
          <p:grpSpPr>
            <a:xfrm>
              <a:off x="4939695" y="2649481"/>
              <a:ext cx="926265" cy="2635954"/>
              <a:chOff x="1026619" y="2868358"/>
              <a:chExt cx="926265" cy="2635954"/>
            </a:xfrm>
          </p:grpSpPr>
          <p:pic>
            <p:nvPicPr>
              <p:cNvPr id="33" name="Picture 32" descr="A black rectangle with white dots&#10;&#10;Description automatically generated">
                <a:extLst>
                  <a:ext uri="{FF2B5EF4-FFF2-40B4-BE49-F238E27FC236}">
                    <a16:creationId xmlns:a16="http://schemas.microsoft.com/office/drawing/2014/main" id="{DC523B0B-DECA-E83C-AB6A-E53A128C53B5}"/>
                  </a:ext>
                </a:extLst>
              </p:cNvPr>
              <p:cNvPicPr>
                <a:picLocks noChangeAspect="1"/>
              </p:cNvPicPr>
              <p:nvPr/>
            </p:nvPicPr>
            <p:blipFill>
              <a:blip r:embed="rId2"/>
              <a:stretch>
                <a:fillRect/>
              </a:stretch>
            </p:blipFill>
            <p:spPr>
              <a:xfrm rot="10800000">
                <a:off x="1026619" y="4578047"/>
                <a:ext cx="926265" cy="926265"/>
              </a:xfrm>
              <a:prstGeom prst="rect">
                <a:avLst/>
              </a:prstGeom>
            </p:spPr>
          </p:pic>
          <p:cxnSp>
            <p:nvCxnSpPr>
              <p:cNvPr id="34" name="Straight Connector 33">
                <a:extLst>
                  <a:ext uri="{FF2B5EF4-FFF2-40B4-BE49-F238E27FC236}">
                    <a16:creationId xmlns:a16="http://schemas.microsoft.com/office/drawing/2014/main" id="{949BAF96-92AE-8DB3-3497-FA7D303BA5D4}"/>
                  </a:ext>
                </a:extLst>
              </p:cNvPr>
              <p:cNvCxnSpPr>
                <a:cxnSpLocks/>
                <a:stCxn id="33" idx="2"/>
              </p:cNvCxnSpPr>
              <p:nvPr/>
            </p:nvCxnSpPr>
            <p:spPr>
              <a:xfrm flipV="1">
                <a:off x="1489751" y="2868358"/>
                <a:ext cx="1" cy="170968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Freeform: Shape 13">
              <a:extLst>
                <a:ext uri="{FF2B5EF4-FFF2-40B4-BE49-F238E27FC236}">
                  <a16:creationId xmlns:a16="http://schemas.microsoft.com/office/drawing/2014/main" id="{B227A809-740C-2F02-F7E0-9FA7ADF94C85}"/>
                </a:ext>
              </a:extLst>
            </p:cNvPr>
            <p:cNvSpPr/>
            <p:nvPr/>
          </p:nvSpPr>
          <p:spPr>
            <a:xfrm>
              <a:off x="-26310" y="2052536"/>
              <a:ext cx="10991085" cy="605517"/>
            </a:xfrm>
            <a:custGeom>
              <a:avLst/>
              <a:gdLst>
                <a:gd name="connsiteX0" fmla="*/ 0 w 9990307"/>
                <a:gd name="connsiteY0" fmla="*/ 136187 h 507635"/>
                <a:gd name="connsiteX1" fmla="*/ 4776281 w 9990307"/>
                <a:gd name="connsiteY1" fmla="*/ 505838 h 507635"/>
                <a:gd name="connsiteX2" fmla="*/ 9990307 w 9990307"/>
                <a:gd name="connsiteY2" fmla="*/ 0 h 507635"/>
                <a:gd name="connsiteX3" fmla="*/ 9990307 w 9990307"/>
                <a:gd name="connsiteY3" fmla="*/ 0 h 507635"/>
                <a:gd name="connsiteX0" fmla="*/ 0 w 9990307"/>
                <a:gd name="connsiteY0" fmla="*/ 136187 h 662527"/>
                <a:gd name="connsiteX1" fmla="*/ 5136205 w 9990307"/>
                <a:gd name="connsiteY1" fmla="*/ 661481 h 662527"/>
                <a:gd name="connsiteX2" fmla="*/ 9990307 w 9990307"/>
                <a:gd name="connsiteY2" fmla="*/ 0 h 662527"/>
                <a:gd name="connsiteX3" fmla="*/ 9990307 w 9990307"/>
                <a:gd name="connsiteY3" fmla="*/ 0 h 662527"/>
                <a:gd name="connsiteX0" fmla="*/ 0 w 9990307"/>
                <a:gd name="connsiteY0" fmla="*/ 136187 h 663523"/>
                <a:gd name="connsiteX1" fmla="*/ 5136205 w 9990307"/>
                <a:gd name="connsiteY1" fmla="*/ 661481 h 663523"/>
                <a:gd name="connsiteX2" fmla="*/ 9990307 w 9990307"/>
                <a:gd name="connsiteY2" fmla="*/ 0 h 663523"/>
                <a:gd name="connsiteX3" fmla="*/ 9990307 w 9990307"/>
                <a:gd name="connsiteY3" fmla="*/ 0 h 663523"/>
                <a:gd name="connsiteX0" fmla="*/ 0 w 9990307"/>
                <a:gd name="connsiteY0" fmla="*/ 136187 h 605517"/>
                <a:gd name="connsiteX1" fmla="*/ 5009745 w 9990307"/>
                <a:gd name="connsiteY1" fmla="*/ 603115 h 605517"/>
                <a:gd name="connsiteX2" fmla="*/ 9990307 w 9990307"/>
                <a:gd name="connsiteY2" fmla="*/ 0 h 605517"/>
                <a:gd name="connsiteX3" fmla="*/ 9990307 w 9990307"/>
                <a:gd name="connsiteY3" fmla="*/ 0 h 605517"/>
              </a:gdLst>
              <a:ahLst/>
              <a:cxnLst>
                <a:cxn ang="0">
                  <a:pos x="connsiteX0" y="connsiteY0"/>
                </a:cxn>
                <a:cxn ang="0">
                  <a:pos x="connsiteX1" y="connsiteY1"/>
                </a:cxn>
                <a:cxn ang="0">
                  <a:pos x="connsiteX2" y="connsiteY2"/>
                </a:cxn>
                <a:cxn ang="0">
                  <a:pos x="connsiteX3" y="connsiteY3"/>
                </a:cxn>
              </a:cxnLst>
              <a:rect l="l" t="t" r="r" b="b"/>
              <a:pathLst>
                <a:path w="9990307" h="605517">
                  <a:moveTo>
                    <a:pt x="0" y="136187"/>
                  </a:moveTo>
                  <a:cubicBezTo>
                    <a:pt x="1555615" y="332361"/>
                    <a:pt x="3140413" y="635541"/>
                    <a:pt x="5009745" y="603115"/>
                  </a:cubicBezTo>
                  <a:cubicBezTo>
                    <a:pt x="6879077" y="570689"/>
                    <a:pt x="9990307" y="0"/>
                    <a:pt x="9990307" y="0"/>
                  </a:cubicBezTo>
                  <a:lnTo>
                    <a:pt x="9990307" y="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1D2B39-EF89-ECBC-34EB-1B1587738365}"/>
                </a:ext>
              </a:extLst>
            </p:cNvPr>
            <p:cNvGrpSpPr/>
            <p:nvPr/>
          </p:nvGrpSpPr>
          <p:grpSpPr>
            <a:xfrm>
              <a:off x="553625" y="2290155"/>
              <a:ext cx="926279" cy="2217086"/>
              <a:chOff x="157971" y="2695288"/>
              <a:chExt cx="926279" cy="2217086"/>
            </a:xfrm>
          </p:grpSpPr>
          <p:pic>
            <p:nvPicPr>
              <p:cNvPr id="21" name="Picture 20" descr="A black rectangle with white dots&#10;&#10;Description automatically generated">
                <a:extLst>
                  <a:ext uri="{FF2B5EF4-FFF2-40B4-BE49-F238E27FC236}">
                    <a16:creationId xmlns:a16="http://schemas.microsoft.com/office/drawing/2014/main" id="{21BCACCD-11DB-8A6E-33EA-777DD8DA56C0}"/>
                  </a:ext>
                </a:extLst>
              </p:cNvPr>
              <p:cNvPicPr>
                <a:picLocks noChangeAspect="1"/>
              </p:cNvPicPr>
              <p:nvPr/>
            </p:nvPicPr>
            <p:blipFill>
              <a:blip r:embed="rId2"/>
              <a:stretch>
                <a:fillRect/>
              </a:stretch>
            </p:blipFill>
            <p:spPr>
              <a:xfrm rot="10800000">
                <a:off x="157971" y="3986094"/>
                <a:ext cx="926279" cy="926280"/>
              </a:xfrm>
              <a:prstGeom prst="rect">
                <a:avLst/>
              </a:prstGeom>
            </p:spPr>
          </p:pic>
          <p:cxnSp>
            <p:nvCxnSpPr>
              <p:cNvPr id="22" name="Straight Connector 21">
                <a:extLst>
                  <a:ext uri="{FF2B5EF4-FFF2-40B4-BE49-F238E27FC236}">
                    <a16:creationId xmlns:a16="http://schemas.microsoft.com/office/drawing/2014/main" id="{18261A7E-9C82-3D67-2DA0-858BE609E8CC}"/>
                  </a:ext>
                </a:extLst>
              </p:cNvPr>
              <p:cNvCxnSpPr>
                <a:cxnSpLocks/>
              </p:cNvCxnSpPr>
              <p:nvPr/>
            </p:nvCxnSpPr>
            <p:spPr>
              <a:xfrm flipV="1">
                <a:off x="609064" y="2695288"/>
                <a:ext cx="1" cy="132678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2" name="Picture 11" descr="A black rectangle with white dots&#10;&#10;Description automatically generated">
            <a:extLst>
              <a:ext uri="{FF2B5EF4-FFF2-40B4-BE49-F238E27FC236}">
                <a16:creationId xmlns:a16="http://schemas.microsoft.com/office/drawing/2014/main" id="{40EB50B8-F360-DE09-3E4D-0DF22B505766}"/>
              </a:ext>
            </a:extLst>
          </p:cNvPr>
          <p:cNvPicPr>
            <a:picLocks noChangeAspect="1"/>
          </p:cNvPicPr>
          <p:nvPr/>
        </p:nvPicPr>
        <p:blipFill>
          <a:blip r:embed="rId2"/>
          <a:stretch>
            <a:fillRect/>
          </a:stretch>
        </p:blipFill>
        <p:spPr>
          <a:xfrm rot="10800000">
            <a:off x="7103366" y="4284353"/>
            <a:ext cx="899980" cy="897858"/>
          </a:xfrm>
          <a:prstGeom prst="rect">
            <a:avLst/>
          </a:prstGeom>
        </p:spPr>
      </p:pic>
      <p:cxnSp>
        <p:nvCxnSpPr>
          <p:cNvPr id="13" name="Straight Connector 12">
            <a:extLst>
              <a:ext uri="{FF2B5EF4-FFF2-40B4-BE49-F238E27FC236}">
                <a16:creationId xmlns:a16="http://schemas.microsoft.com/office/drawing/2014/main" id="{1BBD5B1C-239B-3FF7-8AF4-DB738B509324}"/>
              </a:ext>
            </a:extLst>
          </p:cNvPr>
          <p:cNvCxnSpPr>
            <a:cxnSpLocks/>
          </p:cNvCxnSpPr>
          <p:nvPr/>
        </p:nvCxnSpPr>
        <p:spPr>
          <a:xfrm flipV="1">
            <a:off x="7545319" y="2852924"/>
            <a:ext cx="6308" cy="14549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black rectangle with white dots&#10;&#10;Description automatically generated">
            <a:extLst>
              <a:ext uri="{FF2B5EF4-FFF2-40B4-BE49-F238E27FC236}">
                <a16:creationId xmlns:a16="http://schemas.microsoft.com/office/drawing/2014/main" id="{AFA19DF9-0F2E-7284-ABFC-21087AC0FC1C}"/>
              </a:ext>
            </a:extLst>
          </p:cNvPr>
          <p:cNvPicPr>
            <a:picLocks noChangeAspect="1"/>
          </p:cNvPicPr>
          <p:nvPr/>
        </p:nvPicPr>
        <p:blipFill>
          <a:blip r:embed="rId2"/>
          <a:stretch>
            <a:fillRect/>
          </a:stretch>
        </p:blipFill>
        <p:spPr>
          <a:xfrm rot="10800000">
            <a:off x="9436368" y="3856037"/>
            <a:ext cx="899994" cy="897872"/>
          </a:xfrm>
          <a:prstGeom prst="rect">
            <a:avLst/>
          </a:prstGeom>
        </p:spPr>
      </p:pic>
      <p:cxnSp>
        <p:nvCxnSpPr>
          <p:cNvPr id="17" name="Straight Connector 16">
            <a:extLst>
              <a:ext uri="{FF2B5EF4-FFF2-40B4-BE49-F238E27FC236}">
                <a16:creationId xmlns:a16="http://schemas.microsoft.com/office/drawing/2014/main" id="{5A464E6B-C8B9-B1F0-97D8-825B7913C5F7}"/>
              </a:ext>
            </a:extLst>
          </p:cNvPr>
          <p:cNvCxnSpPr>
            <a:cxnSpLocks/>
          </p:cNvCxnSpPr>
          <p:nvPr/>
        </p:nvCxnSpPr>
        <p:spPr>
          <a:xfrm flipV="1">
            <a:off x="9874660" y="2557113"/>
            <a:ext cx="0" cy="13337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B9C5BF4-64ED-7945-51E9-CAA2365A83AB}"/>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7254881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Alternate Process 16">
            <a:extLst>
              <a:ext uri="{FF2B5EF4-FFF2-40B4-BE49-F238E27FC236}">
                <a16:creationId xmlns:a16="http://schemas.microsoft.com/office/drawing/2014/main" id="{CD7E97B7-8805-05A4-F8BA-0C66F695E51E}"/>
              </a:ext>
            </a:extLst>
          </p:cNvPr>
          <p:cNvSpPr/>
          <p:nvPr/>
        </p:nvSpPr>
        <p:spPr>
          <a:xfrm>
            <a:off x="7863927" y="4541330"/>
            <a:ext cx="1847088"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Alternate Process 14">
            <a:extLst>
              <a:ext uri="{FF2B5EF4-FFF2-40B4-BE49-F238E27FC236}">
                <a16:creationId xmlns:a16="http://schemas.microsoft.com/office/drawing/2014/main" id="{54033301-E673-F396-1D55-D519371CDB68}"/>
              </a:ext>
            </a:extLst>
          </p:cNvPr>
          <p:cNvSpPr/>
          <p:nvPr/>
        </p:nvSpPr>
        <p:spPr>
          <a:xfrm>
            <a:off x="5535658"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Alternate Process 12">
            <a:extLst>
              <a:ext uri="{FF2B5EF4-FFF2-40B4-BE49-F238E27FC236}">
                <a16:creationId xmlns:a16="http://schemas.microsoft.com/office/drawing/2014/main" id="{E2EC3D7A-FCBB-3921-21BB-D94F56797C52}"/>
              </a:ext>
            </a:extLst>
          </p:cNvPr>
          <p:cNvSpPr/>
          <p:nvPr/>
        </p:nvSpPr>
        <p:spPr>
          <a:xfrm>
            <a:off x="3207389"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a:extLst>
              <a:ext uri="{FF2B5EF4-FFF2-40B4-BE49-F238E27FC236}">
                <a16:creationId xmlns:a16="http://schemas.microsoft.com/office/drawing/2014/main" id="{55D6DDB7-73BD-5B94-F6BA-89353D60FE8B}"/>
              </a:ext>
            </a:extLst>
          </p:cNvPr>
          <p:cNvSpPr/>
          <p:nvPr/>
        </p:nvSpPr>
        <p:spPr>
          <a:xfrm>
            <a:off x="870790" y="4541330"/>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0" name="Group 19">
            <a:extLst>
              <a:ext uri="{FF2B5EF4-FFF2-40B4-BE49-F238E27FC236}">
                <a16:creationId xmlns:a16="http://schemas.microsoft.com/office/drawing/2014/main" id="{E571497B-DA04-B9FE-AE2B-26F70795273C}"/>
              </a:ext>
            </a:extLst>
          </p:cNvPr>
          <p:cNvGrpSpPr/>
          <p:nvPr/>
        </p:nvGrpSpPr>
        <p:grpSpPr>
          <a:xfrm>
            <a:off x="931703" y="4569869"/>
            <a:ext cx="8496905" cy="830997"/>
            <a:chOff x="947328" y="4565704"/>
            <a:chExt cx="8496905" cy="830997"/>
          </a:xfrm>
        </p:grpSpPr>
        <p:sp>
          <p:nvSpPr>
            <p:cNvPr id="18" name="TextBox 17">
              <a:extLst>
                <a:ext uri="{FF2B5EF4-FFF2-40B4-BE49-F238E27FC236}">
                  <a16:creationId xmlns:a16="http://schemas.microsoft.com/office/drawing/2014/main" id="{E72ABEFD-13E1-DD75-3047-1E1D4D2E52C4}"/>
                </a:ext>
              </a:extLst>
            </p:cNvPr>
            <p:cNvSpPr txBox="1"/>
            <p:nvPr/>
          </p:nvSpPr>
          <p:spPr>
            <a:xfrm>
              <a:off x="947328" y="4565704"/>
              <a:ext cx="1726755" cy="553998"/>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Andrew Atallah</a:t>
              </a:r>
            </a:p>
            <a:p>
              <a:pPr algn="ctr"/>
              <a:r>
                <a:rPr lang="en-US" sz="1400" i="1">
                  <a:solidFill>
                    <a:srgbClr val="FFFFFF"/>
                  </a:solidFill>
                  <a:latin typeface="Arial" panose="020B0604020202020204" pitchFamily="34" charset="0"/>
                  <a:cs typeface="Arial" panose="020B0604020202020204" pitchFamily="34" charset="0"/>
                </a:rPr>
                <a:t>Hardware Engineer</a:t>
              </a:r>
            </a:p>
          </p:txBody>
        </p:sp>
        <p:sp>
          <p:nvSpPr>
            <p:cNvPr id="16" name="TextBox 15">
              <a:extLst>
                <a:ext uri="{FF2B5EF4-FFF2-40B4-BE49-F238E27FC236}">
                  <a16:creationId xmlns:a16="http://schemas.microsoft.com/office/drawing/2014/main" id="{AEF7B994-970E-2825-D149-6089A60523D1}"/>
                </a:ext>
              </a:extLst>
            </p:cNvPr>
            <p:cNvSpPr txBox="1"/>
            <p:nvPr/>
          </p:nvSpPr>
          <p:spPr>
            <a:xfrm>
              <a:off x="8161959" y="4567993"/>
              <a:ext cx="1282274" cy="769441"/>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Liora Louis</a:t>
              </a:r>
            </a:p>
            <a:p>
              <a:pPr algn="ctr"/>
              <a:r>
                <a:rPr lang="en-US" sz="1400" i="1">
                  <a:solidFill>
                    <a:srgbClr val="FFFFFF"/>
                  </a:solidFill>
                  <a:latin typeface="Arial" panose="020B0604020202020204" pitchFamily="34" charset="0"/>
                  <a:cs typeface="Arial" panose="020B0604020202020204" pitchFamily="34" charset="0"/>
                </a:rPr>
                <a:t>Materials &amp; </a:t>
              </a:r>
            </a:p>
            <a:p>
              <a:pPr algn="ctr"/>
              <a:r>
                <a:rPr lang="en-US" sz="1400" i="1">
                  <a:solidFill>
                    <a:srgbClr val="FFFFFF"/>
                  </a:solidFill>
                  <a:latin typeface="Arial" panose="020B0604020202020204" pitchFamily="34" charset="0"/>
                  <a:cs typeface="Arial" panose="020B0604020202020204" pitchFamily="34" charset="0"/>
                </a:rPr>
                <a:t>Test Engineer</a:t>
              </a:r>
            </a:p>
          </p:txBody>
        </p:sp>
        <p:sp>
          <p:nvSpPr>
            <p:cNvPr id="14" name="TextBox 13">
              <a:extLst>
                <a:ext uri="{FF2B5EF4-FFF2-40B4-BE49-F238E27FC236}">
                  <a16:creationId xmlns:a16="http://schemas.microsoft.com/office/drawing/2014/main" id="{B8F32CCC-9B1E-6138-F1E1-EA3047830F2E}"/>
                </a:ext>
              </a:extLst>
            </p:cNvPr>
            <p:cNvSpPr txBox="1"/>
            <p:nvPr/>
          </p:nvSpPr>
          <p:spPr>
            <a:xfrm>
              <a:off x="3298845" y="4565704"/>
              <a:ext cx="1667443" cy="553998"/>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Sean Hemstreet</a:t>
              </a:r>
              <a:endParaRPr lang="en-US" sz="1400">
                <a:solidFill>
                  <a:srgbClr val="FFFFFF"/>
                </a:solidFill>
                <a:latin typeface="Arial" panose="020B0604020202020204" pitchFamily="34" charset="0"/>
                <a:cs typeface="Arial" panose="020B0604020202020204" pitchFamily="34" charset="0"/>
              </a:endParaRPr>
            </a:p>
            <a:p>
              <a:pPr algn="ctr"/>
              <a:r>
                <a:rPr lang="en-US" sz="1400" i="1">
                  <a:solidFill>
                    <a:srgbClr val="FFFFFF"/>
                  </a:solidFill>
                  <a:latin typeface="Arial" panose="020B0604020202020204" pitchFamily="34" charset="0"/>
                  <a:cs typeface="Arial" panose="020B0604020202020204" pitchFamily="34" charset="0"/>
                </a:rPr>
                <a:t>Design Engineer</a:t>
              </a:r>
            </a:p>
          </p:txBody>
        </p:sp>
        <p:sp>
          <p:nvSpPr>
            <p:cNvPr id="12" name="TextBox 11">
              <a:extLst>
                <a:ext uri="{FF2B5EF4-FFF2-40B4-BE49-F238E27FC236}">
                  <a16:creationId xmlns:a16="http://schemas.microsoft.com/office/drawing/2014/main" id="{E0359946-B9A4-5A99-8626-5D56DB8756F2}"/>
                </a:ext>
              </a:extLst>
            </p:cNvPr>
            <p:cNvSpPr txBox="1"/>
            <p:nvPr/>
          </p:nvSpPr>
          <p:spPr>
            <a:xfrm>
              <a:off x="5622616" y="4565704"/>
              <a:ext cx="1705916" cy="830997"/>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Joshua Huls</a:t>
              </a:r>
            </a:p>
            <a:p>
              <a:pPr algn="ctr"/>
              <a:r>
                <a:rPr lang="en-US" sz="1400" i="1">
                  <a:solidFill>
                    <a:srgbClr val="FFFFFF"/>
                  </a:solidFill>
                  <a:latin typeface="Arial" panose="020B0604020202020204" pitchFamily="34" charset="0"/>
                  <a:cs typeface="Arial" panose="020B0604020202020204" pitchFamily="34" charset="0"/>
                </a:rPr>
                <a:t>Systems Engineer</a:t>
              </a:r>
            </a:p>
            <a:p>
              <a:endParaRPr lang="en-US"/>
            </a:p>
          </p:txBody>
        </p:sp>
      </p:grpSp>
      <p:pic>
        <p:nvPicPr>
          <p:cNvPr id="5" name="Picture 4" descr="A person in a suit and tie&#10;&#10;Description automatically generated">
            <a:extLst>
              <a:ext uri="{FF2B5EF4-FFF2-40B4-BE49-F238E27FC236}">
                <a16:creationId xmlns:a16="http://schemas.microsoft.com/office/drawing/2014/main" id="{8638556E-E656-480E-4F13-E3AF8980A0F9}"/>
              </a:ext>
            </a:extLst>
          </p:cNvPr>
          <p:cNvPicPr>
            <a:picLocks noChangeAspect="1"/>
          </p:cNvPicPr>
          <p:nvPr/>
        </p:nvPicPr>
        <p:blipFill rotWithShape="1">
          <a:blip r:embed="rId2"/>
          <a:srcRect l="5246" r="5246"/>
          <a:stretch/>
        </p:blipFill>
        <p:spPr>
          <a:xfrm>
            <a:off x="3283220" y="1823845"/>
            <a:ext cx="1691640" cy="2560320"/>
          </a:xfrm>
          <a:prstGeom prst="rect">
            <a:avLst/>
          </a:prstGeom>
          <a:ln>
            <a:solidFill>
              <a:schemeClr val="tx1"/>
            </a:solidFill>
          </a:ln>
        </p:spPr>
      </p:pic>
      <p:pic>
        <p:nvPicPr>
          <p:cNvPr id="7" name="Picture 6" descr="A person with long hair wearing a black jacket&#10;&#10;Description automatically generated">
            <a:extLst>
              <a:ext uri="{FF2B5EF4-FFF2-40B4-BE49-F238E27FC236}">
                <a16:creationId xmlns:a16="http://schemas.microsoft.com/office/drawing/2014/main" id="{6B7F08A5-DB5E-54BE-CB5F-252B98FE817D}"/>
              </a:ext>
            </a:extLst>
          </p:cNvPr>
          <p:cNvPicPr>
            <a:picLocks noChangeAspect="1"/>
          </p:cNvPicPr>
          <p:nvPr/>
        </p:nvPicPr>
        <p:blipFill rotWithShape="1">
          <a:blip r:embed="rId3"/>
          <a:srcRect/>
          <a:stretch/>
        </p:blipFill>
        <p:spPr>
          <a:xfrm>
            <a:off x="7945040" y="1822752"/>
            <a:ext cx="1691640" cy="2560320"/>
          </a:xfrm>
          <a:prstGeom prst="rect">
            <a:avLst/>
          </a:prstGeom>
          <a:ln>
            <a:solidFill>
              <a:schemeClr val="tx1"/>
            </a:solidFill>
          </a:ln>
        </p:spPr>
      </p:pic>
      <p:pic>
        <p:nvPicPr>
          <p:cNvPr id="2" name="Picture 1" descr="A person in a suit and tie&#10;&#10;Description automatically generated">
            <a:extLst>
              <a:ext uri="{FF2B5EF4-FFF2-40B4-BE49-F238E27FC236}">
                <a16:creationId xmlns:a16="http://schemas.microsoft.com/office/drawing/2014/main" id="{9B4E803F-8857-5C80-0F5D-D494B843CEDD}"/>
              </a:ext>
            </a:extLst>
          </p:cNvPr>
          <p:cNvPicPr>
            <a:picLocks noChangeAspect="1"/>
          </p:cNvPicPr>
          <p:nvPr/>
        </p:nvPicPr>
        <p:blipFill rotWithShape="1">
          <a:blip r:embed="rId4"/>
          <a:srcRect l="13399" r="12210"/>
          <a:stretch/>
        </p:blipFill>
        <p:spPr>
          <a:xfrm>
            <a:off x="5614130" y="1819056"/>
            <a:ext cx="1691640" cy="2560320"/>
          </a:xfrm>
          <a:prstGeom prst="rect">
            <a:avLst/>
          </a:prstGeom>
          <a:ln>
            <a:solidFill>
              <a:schemeClr val="tx1"/>
            </a:solidFill>
          </a:ln>
        </p:spPr>
      </p:pic>
      <p:pic>
        <p:nvPicPr>
          <p:cNvPr id="9" name="Picture 8" descr="A person in a suit and tie&#10;&#10;Description automatically generated">
            <a:extLst>
              <a:ext uri="{FF2B5EF4-FFF2-40B4-BE49-F238E27FC236}">
                <a16:creationId xmlns:a16="http://schemas.microsoft.com/office/drawing/2014/main" id="{3B993F4E-EDA0-E7B2-681E-6214E1E1E895}"/>
              </a:ext>
            </a:extLst>
          </p:cNvPr>
          <p:cNvPicPr>
            <a:picLocks noChangeAspect="1"/>
          </p:cNvPicPr>
          <p:nvPr/>
        </p:nvPicPr>
        <p:blipFill rotWithShape="1">
          <a:blip r:embed="rId5"/>
          <a:srcRect l="8135" r="8135"/>
          <a:stretch/>
        </p:blipFill>
        <p:spPr>
          <a:xfrm>
            <a:off x="949262" y="1823846"/>
            <a:ext cx="1691640" cy="2560320"/>
          </a:xfrm>
          <a:prstGeom prst="rect">
            <a:avLst/>
          </a:prstGeom>
          <a:ln>
            <a:solidFill>
              <a:schemeClr val="tx1"/>
            </a:solidFill>
          </a:ln>
        </p:spPr>
      </p:pic>
      <p:sp>
        <p:nvSpPr>
          <p:cNvPr id="8" name="TextBox 7">
            <a:extLst>
              <a:ext uri="{FF2B5EF4-FFF2-40B4-BE49-F238E27FC236}">
                <a16:creationId xmlns:a16="http://schemas.microsoft.com/office/drawing/2014/main" id="{BDAC94A3-51EB-4645-12A9-3F88569E14C6}"/>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39212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B9E06A-C8DB-57A4-3F9B-4541C1044ADD}"/>
              </a:ext>
            </a:extLst>
          </p:cNvPr>
          <p:cNvPicPr>
            <a:picLocks noChangeAspect="1"/>
          </p:cNvPicPr>
          <p:nvPr/>
        </p:nvPicPr>
        <p:blipFill>
          <a:blip r:embed="rId2"/>
          <a:stretch>
            <a:fillRect/>
          </a:stretch>
        </p:blipFill>
        <p:spPr>
          <a:xfrm>
            <a:off x="421200" y="2368509"/>
            <a:ext cx="1239210" cy="3127330"/>
          </a:xfrm>
          <a:prstGeom prst="rect">
            <a:avLst/>
          </a:prstGeom>
        </p:spPr>
      </p:pic>
      <p:grpSp>
        <p:nvGrpSpPr>
          <p:cNvPr id="1093" name="Group 1092">
            <a:extLst>
              <a:ext uri="{FF2B5EF4-FFF2-40B4-BE49-F238E27FC236}">
                <a16:creationId xmlns:a16="http://schemas.microsoft.com/office/drawing/2014/main" id="{B042F2FB-7404-AB9C-927B-16EF60655CA6}"/>
              </a:ext>
            </a:extLst>
          </p:cNvPr>
          <p:cNvGrpSpPr/>
          <p:nvPr/>
        </p:nvGrpSpPr>
        <p:grpSpPr>
          <a:xfrm>
            <a:off x="9221789" y="1503138"/>
            <a:ext cx="804672" cy="822960"/>
            <a:chOff x="938919" y="1671032"/>
            <a:chExt cx="804672" cy="822960"/>
          </a:xfrm>
          <a:solidFill>
            <a:schemeClr val="bg1">
              <a:lumMod val="65000"/>
            </a:schemeClr>
          </a:solidFill>
        </p:grpSpPr>
        <p:sp>
          <p:nvSpPr>
            <p:cNvPr id="1094" name="Oval 1093">
              <a:extLst>
                <a:ext uri="{FF2B5EF4-FFF2-40B4-BE49-F238E27FC236}">
                  <a16:creationId xmlns:a16="http://schemas.microsoft.com/office/drawing/2014/main" id="{93D057DD-7B6F-B30C-4BE0-D0C95915C818}"/>
                </a:ext>
              </a:extLst>
            </p:cNvPr>
            <p:cNvSpPr/>
            <p:nvPr/>
          </p:nvSpPr>
          <p:spPr>
            <a:xfrm>
              <a:off x="938919" y="167103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extBox 1094">
              <a:extLst>
                <a:ext uri="{FF2B5EF4-FFF2-40B4-BE49-F238E27FC236}">
                  <a16:creationId xmlns:a16="http://schemas.microsoft.com/office/drawing/2014/main" id="{5994E6B1-0964-BA17-764B-AA94CAE91157}"/>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5</a:t>
              </a:r>
              <a:endParaRPr lang="en-US" sz="2400" b="1">
                <a:solidFill>
                  <a:schemeClr val="bg1"/>
                </a:solidFill>
              </a:endParaRPr>
            </a:p>
          </p:txBody>
        </p:sp>
      </p:grpSp>
      <p:grpSp>
        <p:nvGrpSpPr>
          <p:cNvPr id="1090" name="Group 1089">
            <a:extLst>
              <a:ext uri="{FF2B5EF4-FFF2-40B4-BE49-F238E27FC236}">
                <a16:creationId xmlns:a16="http://schemas.microsoft.com/office/drawing/2014/main" id="{9C94F12E-9688-52D8-3756-48C9287F3C1B}"/>
              </a:ext>
            </a:extLst>
          </p:cNvPr>
          <p:cNvGrpSpPr/>
          <p:nvPr/>
        </p:nvGrpSpPr>
        <p:grpSpPr>
          <a:xfrm>
            <a:off x="7087029" y="1502966"/>
            <a:ext cx="804672" cy="822960"/>
            <a:chOff x="938919" y="1667222"/>
            <a:chExt cx="804672" cy="822960"/>
          </a:xfrm>
          <a:solidFill>
            <a:schemeClr val="bg1">
              <a:lumMod val="65000"/>
            </a:schemeClr>
          </a:solidFill>
        </p:grpSpPr>
        <p:sp>
          <p:nvSpPr>
            <p:cNvPr id="1091" name="Oval 1090">
              <a:extLst>
                <a:ext uri="{FF2B5EF4-FFF2-40B4-BE49-F238E27FC236}">
                  <a16:creationId xmlns:a16="http://schemas.microsoft.com/office/drawing/2014/main" id="{2B40C849-44A0-BD50-0CB6-FC45FA1AA9D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extBox 1091">
              <a:extLst>
                <a:ext uri="{FF2B5EF4-FFF2-40B4-BE49-F238E27FC236}">
                  <a16:creationId xmlns:a16="http://schemas.microsoft.com/office/drawing/2014/main" id="{53EB349F-B195-245F-3C31-AB127F10FC03}"/>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1087" name="Group 1086">
            <a:extLst>
              <a:ext uri="{FF2B5EF4-FFF2-40B4-BE49-F238E27FC236}">
                <a16:creationId xmlns:a16="http://schemas.microsoft.com/office/drawing/2014/main" id="{28DF1DBF-F57C-4436-AF7A-E4C2D8B58534}"/>
              </a:ext>
            </a:extLst>
          </p:cNvPr>
          <p:cNvGrpSpPr/>
          <p:nvPr/>
        </p:nvGrpSpPr>
        <p:grpSpPr>
          <a:xfrm>
            <a:off x="4952687" y="1502741"/>
            <a:ext cx="804672" cy="822960"/>
            <a:chOff x="938919" y="1667222"/>
            <a:chExt cx="804672" cy="822960"/>
          </a:xfrm>
          <a:solidFill>
            <a:schemeClr val="bg1">
              <a:lumMod val="65000"/>
            </a:schemeClr>
          </a:solidFill>
        </p:grpSpPr>
        <p:sp>
          <p:nvSpPr>
            <p:cNvPr id="1088" name="Oval 1087">
              <a:extLst>
                <a:ext uri="{FF2B5EF4-FFF2-40B4-BE49-F238E27FC236}">
                  <a16:creationId xmlns:a16="http://schemas.microsoft.com/office/drawing/2014/main" id="{6BE79FCB-4BDB-3ABE-0353-1DEBCC044F26}"/>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extBox 1088">
              <a:extLst>
                <a:ext uri="{FF2B5EF4-FFF2-40B4-BE49-F238E27FC236}">
                  <a16:creationId xmlns:a16="http://schemas.microsoft.com/office/drawing/2014/main" id="{69B2E37A-9F7E-84E7-09E8-28EA16D52A76}"/>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084" name="Group 1083">
            <a:extLst>
              <a:ext uri="{FF2B5EF4-FFF2-40B4-BE49-F238E27FC236}">
                <a16:creationId xmlns:a16="http://schemas.microsoft.com/office/drawing/2014/main" id="{3B91B4BD-3EF5-B7D7-8E20-E0EF3E245AB3}"/>
              </a:ext>
            </a:extLst>
          </p:cNvPr>
          <p:cNvGrpSpPr/>
          <p:nvPr/>
        </p:nvGrpSpPr>
        <p:grpSpPr>
          <a:xfrm>
            <a:off x="2820557" y="1502277"/>
            <a:ext cx="804672" cy="822960"/>
            <a:chOff x="938919" y="1667222"/>
            <a:chExt cx="804672" cy="822960"/>
          </a:xfrm>
          <a:solidFill>
            <a:schemeClr val="bg1">
              <a:lumMod val="65000"/>
            </a:schemeClr>
          </a:solidFill>
        </p:grpSpPr>
        <p:sp>
          <p:nvSpPr>
            <p:cNvPr id="1085" name="Oval 1084">
              <a:extLst>
                <a:ext uri="{FF2B5EF4-FFF2-40B4-BE49-F238E27FC236}">
                  <a16:creationId xmlns:a16="http://schemas.microsoft.com/office/drawing/2014/main" id="{0603D23F-5EF1-8967-2B6A-90313F35F9F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FF04C917-2639-1F52-94AA-10E1CBAC8F1F}"/>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83" name="Group 1082">
            <a:extLst>
              <a:ext uri="{FF2B5EF4-FFF2-40B4-BE49-F238E27FC236}">
                <a16:creationId xmlns:a16="http://schemas.microsoft.com/office/drawing/2014/main" id="{5710841C-4C69-C11D-80B4-B912A41AFE23}"/>
              </a:ext>
            </a:extLst>
          </p:cNvPr>
          <p:cNvGrpSpPr/>
          <p:nvPr/>
        </p:nvGrpSpPr>
        <p:grpSpPr>
          <a:xfrm>
            <a:off x="686050" y="1502447"/>
            <a:ext cx="804672" cy="822960"/>
            <a:chOff x="938919" y="1667222"/>
            <a:chExt cx="804672" cy="822960"/>
          </a:xfrm>
          <a:solidFill>
            <a:schemeClr val="bg2"/>
          </a:solidFill>
        </p:grpSpPr>
        <p:sp>
          <p:nvSpPr>
            <p:cNvPr id="1081" name="Oval 1080">
              <a:extLst>
                <a:ext uri="{FF2B5EF4-FFF2-40B4-BE49-F238E27FC236}">
                  <a16:creationId xmlns:a16="http://schemas.microsoft.com/office/drawing/2014/main" id="{C7987D54-322F-5956-43A6-AD666C29E0FD}"/>
                </a:ext>
              </a:extLst>
            </p:cNvPr>
            <p:cNvSpPr/>
            <p:nvPr/>
          </p:nvSpPr>
          <p:spPr>
            <a:xfrm>
              <a:off x="938919" y="1667222"/>
              <a:ext cx="804672" cy="82296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extBox 1081">
              <a:extLst>
                <a:ext uri="{FF2B5EF4-FFF2-40B4-BE49-F238E27FC236}">
                  <a16:creationId xmlns:a16="http://schemas.microsoft.com/office/drawing/2014/main" id="{7E0C1F88-118B-5EB9-CE14-F74560DFD504}"/>
                </a:ext>
              </a:extLst>
            </p:cNvPr>
            <p:cNvSpPr txBox="1"/>
            <p:nvPr/>
          </p:nvSpPr>
          <p:spPr>
            <a:xfrm>
              <a:off x="1105281" y="1724759"/>
              <a:ext cx="471949" cy="707886"/>
            </a:xfrm>
            <a:prstGeom prst="rect">
              <a:avLst/>
            </a:prstGeom>
            <a:grpFill/>
            <a:ln>
              <a:solidFill>
                <a:schemeClr val="bg2"/>
              </a:solidFill>
            </a:ln>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1055" name="Group 1054">
            <a:extLst>
              <a:ext uri="{FF2B5EF4-FFF2-40B4-BE49-F238E27FC236}">
                <a16:creationId xmlns:a16="http://schemas.microsoft.com/office/drawing/2014/main" id="{E6B55F79-5A20-7E28-DCE9-9563A895C80A}"/>
              </a:ext>
            </a:extLst>
          </p:cNvPr>
          <p:cNvGrpSpPr/>
          <p:nvPr/>
        </p:nvGrpSpPr>
        <p:grpSpPr>
          <a:xfrm>
            <a:off x="8519815" y="1502482"/>
            <a:ext cx="2170909" cy="4700871"/>
            <a:chOff x="-15452" y="1502854"/>
            <a:chExt cx="2170909" cy="4700871"/>
          </a:xfrm>
        </p:grpSpPr>
        <p:grpSp>
          <p:nvGrpSpPr>
            <p:cNvPr id="1056" name="Group 1055">
              <a:extLst>
                <a:ext uri="{FF2B5EF4-FFF2-40B4-BE49-F238E27FC236}">
                  <a16:creationId xmlns:a16="http://schemas.microsoft.com/office/drawing/2014/main" id="{4A46F3B7-65D9-82CE-D7F7-64F432AFC323}"/>
                </a:ext>
              </a:extLst>
            </p:cNvPr>
            <p:cNvGrpSpPr/>
            <p:nvPr/>
          </p:nvGrpSpPr>
          <p:grpSpPr>
            <a:xfrm>
              <a:off x="64162" y="1502854"/>
              <a:ext cx="2011680" cy="4694644"/>
              <a:chOff x="81503" y="1522520"/>
              <a:chExt cx="2011680" cy="4694644"/>
            </a:xfrm>
          </p:grpSpPr>
          <p:sp>
            <p:nvSpPr>
              <p:cNvPr id="1058" name="Rectangle: Rounded Corners 1057">
                <a:extLst>
                  <a:ext uri="{FF2B5EF4-FFF2-40B4-BE49-F238E27FC236}">
                    <a16:creationId xmlns:a16="http://schemas.microsoft.com/office/drawing/2014/main" id="{A3AE41E8-FD8D-6196-6332-464AD10BC8B7}"/>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A79C5B5D-0955-BA10-CED5-E7CD0793EB95}"/>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TextBox 1059">
                <a:extLst>
                  <a:ext uri="{FF2B5EF4-FFF2-40B4-BE49-F238E27FC236}">
                    <a16:creationId xmlns:a16="http://schemas.microsoft.com/office/drawing/2014/main" id="{04CDC6A4-B391-F30D-78EB-3D384B3D8FEF}"/>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sp>
          <p:nvSpPr>
            <p:cNvPr id="1057" name="TextBox 1056">
              <a:extLst>
                <a:ext uri="{FF2B5EF4-FFF2-40B4-BE49-F238E27FC236}">
                  <a16:creationId xmlns:a16="http://schemas.microsoft.com/office/drawing/2014/main" id="{019D6523-901B-33EF-E6D5-E041BF99F64F}"/>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Helical Cage Device</a:t>
              </a:r>
            </a:p>
          </p:txBody>
        </p:sp>
      </p:grpSp>
      <p:grpSp>
        <p:nvGrpSpPr>
          <p:cNvPr id="1073" name="Group 1072">
            <a:extLst>
              <a:ext uri="{FF2B5EF4-FFF2-40B4-BE49-F238E27FC236}">
                <a16:creationId xmlns:a16="http://schemas.microsoft.com/office/drawing/2014/main" id="{334D89C6-B3F3-6B67-70FE-F9ABE0359BEC}"/>
              </a:ext>
            </a:extLst>
          </p:cNvPr>
          <p:cNvGrpSpPr/>
          <p:nvPr/>
        </p:nvGrpSpPr>
        <p:grpSpPr>
          <a:xfrm>
            <a:off x="6385999" y="1502482"/>
            <a:ext cx="2170909" cy="4700871"/>
            <a:chOff x="-15452" y="1502854"/>
            <a:chExt cx="2170909" cy="4700871"/>
          </a:xfrm>
        </p:grpSpPr>
        <p:grpSp>
          <p:nvGrpSpPr>
            <p:cNvPr id="1074" name="Group 1073">
              <a:extLst>
                <a:ext uri="{FF2B5EF4-FFF2-40B4-BE49-F238E27FC236}">
                  <a16:creationId xmlns:a16="http://schemas.microsoft.com/office/drawing/2014/main" id="{9B3179DD-61EB-A9A4-BEDC-C2666520C3C5}"/>
                </a:ext>
              </a:extLst>
            </p:cNvPr>
            <p:cNvGrpSpPr/>
            <p:nvPr/>
          </p:nvGrpSpPr>
          <p:grpSpPr>
            <a:xfrm>
              <a:off x="64162" y="1502854"/>
              <a:ext cx="2011680" cy="4694644"/>
              <a:chOff x="81503" y="1522520"/>
              <a:chExt cx="2011680" cy="4694644"/>
            </a:xfrm>
          </p:grpSpPr>
          <p:sp>
            <p:nvSpPr>
              <p:cNvPr id="1076" name="Rectangle: Rounded Corners 1075">
                <a:extLst>
                  <a:ext uri="{FF2B5EF4-FFF2-40B4-BE49-F238E27FC236}">
                    <a16:creationId xmlns:a16="http://schemas.microsoft.com/office/drawing/2014/main" id="{6076D918-411A-3A12-B3FC-4DE5E0ED0D23}"/>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BBF65DF3-209E-E801-EADF-C33A22CA3264}"/>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TextBox 1077">
                <a:extLst>
                  <a:ext uri="{FF2B5EF4-FFF2-40B4-BE49-F238E27FC236}">
                    <a16:creationId xmlns:a16="http://schemas.microsoft.com/office/drawing/2014/main" id="{97B42B41-068D-C4D4-4490-6051E6AD6ACB}"/>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sp>
          <p:nvSpPr>
            <p:cNvPr id="1075" name="TextBox 1074">
              <a:extLst>
                <a:ext uri="{FF2B5EF4-FFF2-40B4-BE49-F238E27FC236}">
                  <a16:creationId xmlns:a16="http://schemas.microsoft.com/office/drawing/2014/main" id="{486287BA-2902-C244-400E-065F93D77CF7}"/>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Typewriter Rail System Device</a:t>
              </a:r>
            </a:p>
          </p:txBody>
        </p:sp>
      </p:grpSp>
      <p:grpSp>
        <p:nvGrpSpPr>
          <p:cNvPr id="1067" name="Group 1066">
            <a:extLst>
              <a:ext uri="{FF2B5EF4-FFF2-40B4-BE49-F238E27FC236}">
                <a16:creationId xmlns:a16="http://schemas.microsoft.com/office/drawing/2014/main" id="{1989CD17-7042-C215-B929-C4B469741E06}"/>
              </a:ext>
            </a:extLst>
          </p:cNvPr>
          <p:cNvGrpSpPr/>
          <p:nvPr/>
        </p:nvGrpSpPr>
        <p:grpSpPr>
          <a:xfrm>
            <a:off x="4252182" y="1502482"/>
            <a:ext cx="2170909" cy="4700871"/>
            <a:chOff x="-15452" y="1502854"/>
            <a:chExt cx="2170909" cy="4700871"/>
          </a:xfrm>
        </p:grpSpPr>
        <p:grpSp>
          <p:nvGrpSpPr>
            <p:cNvPr id="1068" name="Group 1067">
              <a:extLst>
                <a:ext uri="{FF2B5EF4-FFF2-40B4-BE49-F238E27FC236}">
                  <a16:creationId xmlns:a16="http://schemas.microsoft.com/office/drawing/2014/main" id="{C698D230-C516-66FC-C75A-852BC9A2DF64}"/>
                </a:ext>
              </a:extLst>
            </p:cNvPr>
            <p:cNvGrpSpPr/>
            <p:nvPr/>
          </p:nvGrpSpPr>
          <p:grpSpPr>
            <a:xfrm>
              <a:off x="64162" y="1502854"/>
              <a:ext cx="2011680" cy="4694644"/>
              <a:chOff x="81503" y="1522520"/>
              <a:chExt cx="2011680" cy="4694644"/>
            </a:xfrm>
          </p:grpSpPr>
          <p:sp>
            <p:nvSpPr>
              <p:cNvPr id="1070" name="Rectangle: Rounded Corners 1069">
                <a:extLst>
                  <a:ext uri="{FF2B5EF4-FFF2-40B4-BE49-F238E27FC236}">
                    <a16:creationId xmlns:a16="http://schemas.microsoft.com/office/drawing/2014/main" id="{78F92F1E-9894-974F-5DA0-FC3ED3075B04}"/>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ACCDA72B-0D6C-1066-EE4C-14DA5BC842F1}"/>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TextBox 1071">
                <a:extLst>
                  <a:ext uri="{FF2B5EF4-FFF2-40B4-BE49-F238E27FC236}">
                    <a16:creationId xmlns:a16="http://schemas.microsoft.com/office/drawing/2014/main" id="{C9AA9785-BEEC-FF14-10DE-03EBF1D68683}"/>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sp>
          <p:nvSpPr>
            <p:cNvPr id="1069" name="TextBox 1068">
              <a:extLst>
                <a:ext uri="{FF2B5EF4-FFF2-40B4-BE49-F238E27FC236}">
                  <a16:creationId xmlns:a16="http://schemas.microsoft.com/office/drawing/2014/main" id="{7B4D7ED8-416D-5EEF-5D18-545EED168D20}"/>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Robotic Arm Device</a:t>
              </a:r>
            </a:p>
          </p:txBody>
        </p:sp>
      </p:grpSp>
      <p:grpSp>
        <p:nvGrpSpPr>
          <p:cNvPr id="1061" name="Group 1060">
            <a:extLst>
              <a:ext uri="{FF2B5EF4-FFF2-40B4-BE49-F238E27FC236}">
                <a16:creationId xmlns:a16="http://schemas.microsoft.com/office/drawing/2014/main" id="{A95DA357-1BAD-7B38-7CCA-4E251692FC68}"/>
              </a:ext>
            </a:extLst>
          </p:cNvPr>
          <p:cNvGrpSpPr/>
          <p:nvPr/>
        </p:nvGrpSpPr>
        <p:grpSpPr>
          <a:xfrm>
            <a:off x="2118365" y="1502482"/>
            <a:ext cx="2170909" cy="4700871"/>
            <a:chOff x="-15452" y="1502854"/>
            <a:chExt cx="2170909" cy="4700871"/>
          </a:xfrm>
        </p:grpSpPr>
        <p:grpSp>
          <p:nvGrpSpPr>
            <p:cNvPr id="1062" name="Group 1061">
              <a:extLst>
                <a:ext uri="{FF2B5EF4-FFF2-40B4-BE49-F238E27FC236}">
                  <a16:creationId xmlns:a16="http://schemas.microsoft.com/office/drawing/2014/main" id="{8D24F2E5-89FF-6B99-A766-30BD0726BDF8}"/>
                </a:ext>
              </a:extLst>
            </p:cNvPr>
            <p:cNvGrpSpPr/>
            <p:nvPr/>
          </p:nvGrpSpPr>
          <p:grpSpPr>
            <a:xfrm>
              <a:off x="64162" y="1502854"/>
              <a:ext cx="2011680" cy="4694644"/>
              <a:chOff x="81503" y="1522520"/>
              <a:chExt cx="2011680" cy="4694644"/>
            </a:xfrm>
          </p:grpSpPr>
          <p:sp>
            <p:nvSpPr>
              <p:cNvPr id="1064" name="Rectangle: Rounded Corners 1063">
                <a:extLst>
                  <a:ext uri="{FF2B5EF4-FFF2-40B4-BE49-F238E27FC236}">
                    <a16:creationId xmlns:a16="http://schemas.microsoft.com/office/drawing/2014/main" id="{2A616C95-33FF-9844-1875-47D03B9E6027}"/>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6BF3A749-12B9-43D6-1A38-A8B3047755FE}"/>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TextBox 1065">
                <a:extLst>
                  <a:ext uri="{FF2B5EF4-FFF2-40B4-BE49-F238E27FC236}">
                    <a16:creationId xmlns:a16="http://schemas.microsoft.com/office/drawing/2014/main" id="{2800DE72-3B16-CCFD-5BF2-3F6080D76B4A}"/>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sp>
          <p:nvSpPr>
            <p:cNvPr id="1063" name="TextBox 1062">
              <a:extLst>
                <a:ext uri="{FF2B5EF4-FFF2-40B4-BE49-F238E27FC236}">
                  <a16:creationId xmlns:a16="http://schemas.microsoft.com/office/drawing/2014/main" id="{0FC066BD-C9D7-5A50-C194-2771F69E5088}"/>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Roller Conveyor Belt Device</a:t>
              </a: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Medium Fidelity Concepts</a:t>
            </a:r>
          </a:p>
        </p:txBody>
      </p:sp>
      <p:pic>
        <p:nvPicPr>
          <p:cNvPr id="11" name="Picture 10" descr="A drawing of a robotic arm&#10;&#10;Description automatically generated">
            <a:extLst>
              <a:ext uri="{FF2B5EF4-FFF2-40B4-BE49-F238E27FC236}">
                <a16:creationId xmlns:a16="http://schemas.microsoft.com/office/drawing/2014/main" id="{D39131C0-9CBA-D7A1-1C4B-667392B267A2}"/>
              </a:ext>
            </a:extLst>
          </p:cNvPr>
          <p:cNvPicPr>
            <a:picLocks noChangeAspect="1"/>
          </p:cNvPicPr>
          <p:nvPr/>
        </p:nvPicPr>
        <p:blipFill>
          <a:blip r:embed="rId3"/>
          <a:stretch>
            <a:fillRect/>
          </a:stretch>
        </p:blipFill>
        <p:spPr>
          <a:xfrm>
            <a:off x="4564226" y="2735834"/>
            <a:ext cx="1558290" cy="2392680"/>
          </a:xfrm>
          <a:prstGeom prst="rect">
            <a:avLst/>
          </a:prstGeom>
        </p:spPr>
      </p:pic>
      <p:pic>
        <p:nvPicPr>
          <p:cNvPr id="13" name="Picture 12">
            <a:extLst>
              <a:ext uri="{FF2B5EF4-FFF2-40B4-BE49-F238E27FC236}">
                <a16:creationId xmlns:a16="http://schemas.microsoft.com/office/drawing/2014/main" id="{F4127F1E-53E8-6E4A-CCF4-2E31C2862AC7}"/>
              </a:ext>
            </a:extLst>
          </p:cNvPr>
          <p:cNvPicPr>
            <a:picLocks noChangeAspect="1"/>
          </p:cNvPicPr>
          <p:nvPr/>
        </p:nvPicPr>
        <p:blipFill>
          <a:blip r:embed="rId4"/>
          <a:stretch>
            <a:fillRect/>
          </a:stretch>
        </p:blipFill>
        <p:spPr>
          <a:xfrm>
            <a:off x="9073671" y="2409341"/>
            <a:ext cx="1063198" cy="3045667"/>
          </a:xfrm>
          <a:prstGeom prst="rect">
            <a:avLst/>
          </a:prstGeom>
        </p:spPr>
      </p:pic>
      <p:pic>
        <p:nvPicPr>
          <p:cNvPr id="14" name="Picture 13" descr="A blue and grey rolling pin&#10;&#10;Description automatically generated">
            <a:extLst>
              <a:ext uri="{FF2B5EF4-FFF2-40B4-BE49-F238E27FC236}">
                <a16:creationId xmlns:a16="http://schemas.microsoft.com/office/drawing/2014/main" id="{7C55D10B-D03E-9C78-BA49-20D2D6418547}"/>
              </a:ext>
            </a:extLst>
          </p:cNvPr>
          <p:cNvPicPr>
            <a:picLocks noChangeAspect="1"/>
          </p:cNvPicPr>
          <p:nvPr/>
        </p:nvPicPr>
        <p:blipFill rotWithShape="1">
          <a:blip r:embed="rId5">
            <a:extLst>
              <a:ext uri="{28A0092B-C50C-407E-A947-70E740481C1C}">
                <a14:useLocalDpi xmlns:a14="http://schemas.microsoft.com/office/drawing/2010/main" val="0"/>
              </a:ext>
            </a:extLst>
          </a:blip>
          <a:srcRect l="5793" r="11586"/>
          <a:stretch/>
        </p:blipFill>
        <p:spPr>
          <a:xfrm>
            <a:off x="2269970" y="3492483"/>
            <a:ext cx="1922594" cy="879383"/>
          </a:xfrm>
          <a:prstGeom prst="rect">
            <a:avLst/>
          </a:prstGeom>
        </p:spPr>
      </p:pic>
      <p:pic>
        <p:nvPicPr>
          <p:cNvPr id="16" name="Picture 15">
            <a:extLst>
              <a:ext uri="{FF2B5EF4-FFF2-40B4-BE49-F238E27FC236}">
                <a16:creationId xmlns:a16="http://schemas.microsoft.com/office/drawing/2014/main" id="{C6037B9C-051B-C8FB-5E73-2A0E4C4A8A90}"/>
              </a:ext>
            </a:extLst>
          </p:cNvPr>
          <p:cNvPicPr>
            <a:picLocks noChangeAspect="1"/>
          </p:cNvPicPr>
          <p:nvPr/>
        </p:nvPicPr>
        <p:blipFill>
          <a:blip r:embed="rId6"/>
          <a:stretch>
            <a:fillRect/>
          </a:stretch>
        </p:blipFill>
        <p:spPr>
          <a:xfrm>
            <a:off x="6594010" y="3378375"/>
            <a:ext cx="1722930" cy="1107598"/>
          </a:xfrm>
          <a:prstGeom prst="rect">
            <a:avLst/>
          </a:prstGeom>
        </p:spPr>
      </p:pic>
      <p:grpSp>
        <p:nvGrpSpPr>
          <p:cNvPr id="1097" name="Group 1096">
            <a:extLst>
              <a:ext uri="{FF2B5EF4-FFF2-40B4-BE49-F238E27FC236}">
                <a16:creationId xmlns:a16="http://schemas.microsoft.com/office/drawing/2014/main" id="{20A7736A-5979-2120-66B5-F33AA84D82E6}"/>
              </a:ext>
            </a:extLst>
          </p:cNvPr>
          <p:cNvGrpSpPr/>
          <p:nvPr/>
        </p:nvGrpSpPr>
        <p:grpSpPr>
          <a:xfrm>
            <a:off x="-15452" y="1502482"/>
            <a:ext cx="2170909" cy="4700871"/>
            <a:chOff x="-15452" y="1502482"/>
            <a:chExt cx="2170909" cy="4700871"/>
          </a:xfrm>
        </p:grpSpPr>
        <p:grpSp>
          <p:nvGrpSpPr>
            <p:cNvPr id="1045" name="Group 1044">
              <a:extLst>
                <a:ext uri="{FF2B5EF4-FFF2-40B4-BE49-F238E27FC236}">
                  <a16:creationId xmlns:a16="http://schemas.microsoft.com/office/drawing/2014/main" id="{C4382874-C62D-2FC6-C719-773522EF8EE5}"/>
                </a:ext>
              </a:extLst>
            </p:cNvPr>
            <p:cNvGrpSpPr/>
            <p:nvPr/>
          </p:nvGrpSpPr>
          <p:grpSpPr>
            <a:xfrm>
              <a:off x="64162" y="1502482"/>
              <a:ext cx="2011680" cy="4694644"/>
              <a:chOff x="81503" y="1522520"/>
              <a:chExt cx="2011680" cy="4694644"/>
            </a:xfrm>
          </p:grpSpPr>
          <p:sp>
            <p:nvSpPr>
              <p:cNvPr id="1046" name="Rectangle: Rounded Corners 1045">
                <a:extLst>
                  <a:ext uri="{FF2B5EF4-FFF2-40B4-BE49-F238E27FC236}">
                    <a16:creationId xmlns:a16="http://schemas.microsoft.com/office/drawing/2014/main" id="{DD774D37-D5B4-CB00-C020-FA5A186C943E}"/>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D8D5AA59-1114-0673-8981-7BE067E06861}"/>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TextBox 1047">
                <a:extLst>
                  <a:ext uri="{FF2B5EF4-FFF2-40B4-BE49-F238E27FC236}">
                    <a16:creationId xmlns:a16="http://schemas.microsoft.com/office/drawing/2014/main" id="{968C3275-01B3-9885-E40F-8127313FC8DF}"/>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sp>
          <p:nvSpPr>
            <p:cNvPr id="1053" name="TextBox 1052">
              <a:extLst>
                <a:ext uri="{FF2B5EF4-FFF2-40B4-BE49-F238E27FC236}">
                  <a16:creationId xmlns:a16="http://schemas.microsoft.com/office/drawing/2014/main" id="{6A9B578F-3E3C-6E3A-1935-26BE9009A901}"/>
                </a:ext>
              </a:extLst>
            </p:cNvPr>
            <p:cNvSpPr txBox="1"/>
            <p:nvPr/>
          </p:nvSpPr>
          <p:spPr>
            <a:xfrm>
              <a:off x="-15452" y="5495467"/>
              <a:ext cx="2170909" cy="707886"/>
            </a:xfrm>
            <a:prstGeom prst="rect">
              <a:avLst/>
            </a:prstGeom>
            <a:noFill/>
          </p:spPr>
          <p:txBody>
            <a:bodyPr wrap="square" rtlCol="0">
              <a:spAutoFit/>
            </a:bodyPr>
            <a:lstStyle/>
            <a:p>
              <a:pPr algn="ctr"/>
              <a:r>
                <a:rPr lang="en-US" sz="2000" b="1">
                  <a:solidFill>
                    <a:srgbClr val="EE7624"/>
                  </a:solidFill>
                </a:rPr>
                <a:t>Vertical Lathe Device</a:t>
              </a:r>
            </a:p>
          </p:txBody>
        </p:sp>
      </p:grpSp>
      <p:sp>
        <p:nvSpPr>
          <p:cNvPr id="1098" name="TextBox 1097">
            <a:extLst>
              <a:ext uri="{FF2B5EF4-FFF2-40B4-BE49-F238E27FC236}">
                <a16:creationId xmlns:a16="http://schemas.microsoft.com/office/drawing/2014/main" id="{3F6A4888-AD9E-2E39-CA00-E49DE3EE221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224795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B9E06A-C8DB-57A4-3F9B-4541C1044ADD}"/>
              </a:ext>
            </a:extLst>
          </p:cNvPr>
          <p:cNvPicPr>
            <a:picLocks noChangeAspect="1"/>
          </p:cNvPicPr>
          <p:nvPr/>
        </p:nvPicPr>
        <p:blipFill>
          <a:blip r:embed="rId2"/>
          <a:stretch>
            <a:fillRect/>
          </a:stretch>
        </p:blipFill>
        <p:spPr>
          <a:xfrm>
            <a:off x="2111690" y="1649534"/>
            <a:ext cx="1858460" cy="4690099"/>
          </a:xfrm>
          <a:prstGeom prst="rect">
            <a:avLst/>
          </a:prstGeom>
        </p:spPr>
      </p:pic>
      <p:grpSp>
        <p:nvGrpSpPr>
          <p:cNvPr id="1093" name="Group 1092">
            <a:extLst>
              <a:ext uri="{FF2B5EF4-FFF2-40B4-BE49-F238E27FC236}">
                <a16:creationId xmlns:a16="http://schemas.microsoft.com/office/drawing/2014/main" id="{B042F2FB-7404-AB9C-927B-16EF60655CA6}"/>
              </a:ext>
            </a:extLst>
          </p:cNvPr>
          <p:cNvGrpSpPr/>
          <p:nvPr/>
        </p:nvGrpSpPr>
        <p:grpSpPr>
          <a:xfrm>
            <a:off x="268250" y="5335140"/>
            <a:ext cx="804672" cy="822960"/>
            <a:chOff x="938919" y="1671032"/>
            <a:chExt cx="804672" cy="822960"/>
          </a:xfrm>
          <a:solidFill>
            <a:schemeClr val="bg1">
              <a:lumMod val="65000"/>
            </a:schemeClr>
          </a:solidFill>
        </p:grpSpPr>
        <p:sp>
          <p:nvSpPr>
            <p:cNvPr id="1094" name="Oval 1093">
              <a:extLst>
                <a:ext uri="{FF2B5EF4-FFF2-40B4-BE49-F238E27FC236}">
                  <a16:creationId xmlns:a16="http://schemas.microsoft.com/office/drawing/2014/main" id="{93D057DD-7B6F-B30C-4BE0-D0C95915C818}"/>
                </a:ext>
              </a:extLst>
            </p:cNvPr>
            <p:cNvSpPr/>
            <p:nvPr/>
          </p:nvSpPr>
          <p:spPr>
            <a:xfrm>
              <a:off x="938919" y="167103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extBox 1094">
              <a:extLst>
                <a:ext uri="{FF2B5EF4-FFF2-40B4-BE49-F238E27FC236}">
                  <a16:creationId xmlns:a16="http://schemas.microsoft.com/office/drawing/2014/main" id="{5994E6B1-0964-BA17-764B-AA94CAE91157}"/>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5</a:t>
              </a:r>
              <a:endParaRPr lang="en-US" sz="2400" b="1">
                <a:solidFill>
                  <a:schemeClr val="bg1"/>
                </a:solidFill>
              </a:endParaRPr>
            </a:p>
          </p:txBody>
        </p:sp>
      </p:grpSp>
      <p:grpSp>
        <p:nvGrpSpPr>
          <p:cNvPr id="1090" name="Group 1089">
            <a:extLst>
              <a:ext uri="{FF2B5EF4-FFF2-40B4-BE49-F238E27FC236}">
                <a16:creationId xmlns:a16="http://schemas.microsoft.com/office/drawing/2014/main" id="{9C94F12E-9688-52D8-3756-48C9287F3C1B}"/>
              </a:ext>
            </a:extLst>
          </p:cNvPr>
          <p:cNvGrpSpPr/>
          <p:nvPr/>
        </p:nvGrpSpPr>
        <p:grpSpPr>
          <a:xfrm>
            <a:off x="268250" y="4079980"/>
            <a:ext cx="804672" cy="822960"/>
            <a:chOff x="938919" y="1667222"/>
            <a:chExt cx="804672" cy="822960"/>
          </a:xfrm>
          <a:solidFill>
            <a:schemeClr val="bg1">
              <a:lumMod val="65000"/>
            </a:schemeClr>
          </a:solidFill>
        </p:grpSpPr>
        <p:sp>
          <p:nvSpPr>
            <p:cNvPr id="1091" name="Oval 1090">
              <a:extLst>
                <a:ext uri="{FF2B5EF4-FFF2-40B4-BE49-F238E27FC236}">
                  <a16:creationId xmlns:a16="http://schemas.microsoft.com/office/drawing/2014/main" id="{2B40C849-44A0-BD50-0CB6-FC45FA1AA9D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extBox 1091">
              <a:extLst>
                <a:ext uri="{FF2B5EF4-FFF2-40B4-BE49-F238E27FC236}">
                  <a16:creationId xmlns:a16="http://schemas.microsoft.com/office/drawing/2014/main" id="{53EB349F-B195-245F-3C31-AB127F10FC03}"/>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1087" name="Group 1086">
            <a:extLst>
              <a:ext uri="{FF2B5EF4-FFF2-40B4-BE49-F238E27FC236}">
                <a16:creationId xmlns:a16="http://schemas.microsoft.com/office/drawing/2014/main" id="{28DF1DBF-F57C-4436-AF7A-E4C2D8B58534}"/>
              </a:ext>
            </a:extLst>
          </p:cNvPr>
          <p:cNvGrpSpPr/>
          <p:nvPr/>
        </p:nvGrpSpPr>
        <p:grpSpPr>
          <a:xfrm>
            <a:off x="268250" y="2824819"/>
            <a:ext cx="804672" cy="822960"/>
            <a:chOff x="938919" y="1667222"/>
            <a:chExt cx="804672" cy="822960"/>
          </a:xfrm>
          <a:solidFill>
            <a:schemeClr val="bg1">
              <a:lumMod val="65000"/>
            </a:schemeClr>
          </a:solidFill>
        </p:grpSpPr>
        <p:sp>
          <p:nvSpPr>
            <p:cNvPr id="1088" name="Oval 1087">
              <a:extLst>
                <a:ext uri="{FF2B5EF4-FFF2-40B4-BE49-F238E27FC236}">
                  <a16:creationId xmlns:a16="http://schemas.microsoft.com/office/drawing/2014/main" id="{6BE79FCB-4BDB-3ABE-0353-1DEBCC044F26}"/>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extBox 1088">
              <a:extLst>
                <a:ext uri="{FF2B5EF4-FFF2-40B4-BE49-F238E27FC236}">
                  <a16:creationId xmlns:a16="http://schemas.microsoft.com/office/drawing/2014/main" id="{69B2E37A-9F7E-84E7-09E8-28EA16D52A76}"/>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084" name="Group 1083">
            <a:extLst>
              <a:ext uri="{FF2B5EF4-FFF2-40B4-BE49-F238E27FC236}">
                <a16:creationId xmlns:a16="http://schemas.microsoft.com/office/drawing/2014/main" id="{3B91B4BD-3EF5-B7D7-8E20-E0EF3E245AB3}"/>
              </a:ext>
            </a:extLst>
          </p:cNvPr>
          <p:cNvGrpSpPr/>
          <p:nvPr/>
        </p:nvGrpSpPr>
        <p:grpSpPr>
          <a:xfrm>
            <a:off x="268250" y="1569658"/>
            <a:ext cx="804672" cy="822960"/>
            <a:chOff x="938919" y="1667222"/>
            <a:chExt cx="804672" cy="822960"/>
          </a:xfrm>
          <a:solidFill>
            <a:schemeClr val="bg1">
              <a:lumMod val="65000"/>
            </a:schemeClr>
          </a:solidFill>
        </p:grpSpPr>
        <p:sp>
          <p:nvSpPr>
            <p:cNvPr id="1085" name="Oval 1084">
              <a:extLst>
                <a:ext uri="{FF2B5EF4-FFF2-40B4-BE49-F238E27FC236}">
                  <a16:creationId xmlns:a16="http://schemas.microsoft.com/office/drawing/2014/main" id="{0603D23F-5EF1-8967-2B6A-90313F35F9F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FF04C917-2639-1F52-94AA-10E1CBAC8F1F}"/>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83" name="Group 1082">
            <a:extLst>
              <a:ext uri="{FF2B5EF4-FFF2-40B4-BE49-F238E27FC236}">
                <a16:creationId xmlns:a16="http://schemas.microsoft.com/office/drawing/2014/main" id="{5710841C-4C69-C11D-80B4-B912A41AFE23}"/>
              </a:ext>
            </a:extLst>
          </p:cNvPr>
          <p:cNvGrpSpPr/>
          <p:nvPr/>
        </p:nvGrpSpPr>
        <p:grpSpPr>
          <a:xfrm>
            <a:off x="268250" y="314497"/>
            <a:ext cx="804672" cy="822960"/>
            <a:chOff x="938919" y="1667222"/>
            <a:chExt cx="804672" cy="822960"/>
          </a:xfrm>
          <a:solidFill>
            <a:schemeClr val="bg2"/>
          </a:solidFill>
        </p:grpSpPr>
        <p:sp>
          <p:nvSpPr>
            <p:cNvPr id="1081" name="Oval 1080">
              <a:extLst>
                <a:ext uri="{FF2B5EF4-FFF2-40B4-BE49-F238E27FC236}">
                  <a16:creationId xmlns:a16="http://schemas.microsoft.com/office/drawing/2014/main" id="{C7987D54-322F-5956-43A6-AD666C29E0FD}"/>
                </a:ext>
              </a:extLst>
            </p:cNvPr>
            <p:cNvSpPr/>
            <p:nvPr/>
          </p:nvSpPr>
          <p:spPr>
            <a:xfrm>
              <a:off x="938919" y="1667222"/>
              <a:ext cx="804672" cy="82296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extBox 1081">
              <a:extLst>
                <a:ext uri="{FF2B5EF4-FFF2-40B4-BE49-F238E27FC236}">
                  <a16:creationId xmlns:a16="http://schemas.microsoft.com/office/drawing/2014/main" id="{7E0C1F88-118B-5EB9-CE14-F74560DFD504}"/>
                </a:ext>
              </a:extLst>
            </p:cNvPr>
            <p:cNvSpPr txBox="1"/>
            <p:nvPr/>
          </p:nvSpPr>
          <p:spPr>
            <a:xfrm>
              <a:off x="1105281" y="1724759"/>
              <a:ext cx="471949" cy="707886"/>
            </a:xfrm>
            <a:prstGeom prst="rect">
              <a:avLst/>
            </a:prstGeom>
            <a:grpFill/>
            <a:ln>
              <a:solidFill>
                <a:schemeClr val="bg2"/>
              </a:solidFill>
            </a:ln>
          </p:spPr>
          <p:txBody>
            <a:bodyPr wrap="square" rtlCol="0">
              <a:spAutoFit/>
            </a:bodyPr>
            <a:lstStyle/>
            <a:p>
              <a:pPr algn="ctr"/>
              <a:r>
                <a:rPr lang="en-US" sz="4000" b="1">
                  <a:solidFill>
                    <a:schemeClr val="bg1"/>
                  </a:solidFill>
                </a:rPr>
                <a:t>1</a:t>
              </a:r>
              <a:endParaRPr lang="en-US" sz="24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18" name="TextBox 17">
            <a:extLst>
              <a:ext uri="{FF2B5EF4-FFF2-40B4-BE49-F238E27FC236}">
                <a16:creationId xmlns:a16="http://schemas.microsoft.com/office/drawing/2014/main" id="{588F2AAE-7513-01F7-BE90-08F814D4C85F}"/>
              </a:ext>
            </a:extLst>
          </p:cNvPr>
          <p:cNvSpPr txBox="1"/>
          <p:nvPr/>
        </p:nvSpPr>
        <p:spPr>
          <a:xfrm>
            <a:off x="724411" y="341257"/>
            <a:ext cx="9172575" cy="769441"/>
          </a:xfrm>
          <a:prstGeom prst="rect">
            <a:avLst/>
          </a:prstGeom>
          <a:noFill/>
        </p:spPr>
        <p:txBody>
          <a:bodyPr wrap="square" rtlCol="0">
            <a:spAutoFit/>
          </a:bodyPr>
          <a:lstStyle/>
          <a:p>
            <a:pPr algn="ctr"/>
            <a:r>
              <a:rPr lang="en-US" sz="4400" b="1">
                <a:solidFill>
                  <a:schemeClr val="bg2"/>
                </a:solidFill>
              </a:rPr>
              <a:t>Vertical Lathe Device</a:t>
            </a:r>
          </a:p>
        </p:txBody>
      </p:sp>
      <p:sp>
        <p:nvSpPr>
          <p:cNvPr id="21" name="Right Brace 20">
            <a:extLst>
              <a:ext uri="{FF2B5EF4-FFF2-40B4-BE49-F238E27FC236}">
                <a16:creationId xmlns:a16="http://schemas.microsoft.com/office/drawing/2014/main" id="{A08540A5-F1AC-909F-F113-F3E5B53050AE}"/>
              </a:ext>
            </a:extLst>
          </p:cNvPr>
          <p:cNvSpPr/>
          <p:nvPr/>
        </p:nvSpPr>
        <p:spPr>
          <a:xfrm rot="16200000">
            <a:off x="2958597" y="1137182"/>
            <a:ext cx="255263" cy="769441"/>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ight Brace 21">
            <a:extLst>
              <a:ext uri="{FF2B5EF4-FFF2-40B4-BE49-F238E27FC236}">
                <a16:creationId xmlns:a16="http://schemas.microsoft.com/office/drawing/2014/main" id="{CEAF4075-69FC-1601-B6A2-9FE95559022E}"/>
              </a:ext>
            </a:extLst>
          </p:cNvPr>
          <p:cNvSpPr/>
          <p:nvPr/>
        </p:nvSpPr>
        <p:spPr>
          <a:xfrm>
            <a:off x="3970150" y="2335082"/>
            <a:ext cx="255263" cy="489738"/>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51719C14-9F15-7EC8-0B64-FE2B8E855CC4}"/>
              </a:ext>
            </a:extLst>
          </p:cNvPr>
          <p:cNvSpPr txBox="1"/>
          <p:nvPr/>
        </p:nvSpPr>
        <p:spPr>
          <a:xfrm>
            <a:off x="2498606" y="1067818"/>
            <a:ext cx="1175244" cy="369332"/>
          </a:xfrm>
          <a:prstGeom prst="rect">
            <a:avLst/>
          </a:prstGeom>
          <a:noFill/>
        </p:spPr>
        <p:txBody>
          <a:bodyPr wrap="square" rtlCol="0">
            <a:spAutoFit/>
          </a:bodyPr>
          <a:lstStyle/>
          <a:p>
            <a:pPr algn="ctr"/>
            <a:r>
              <a:rPr lang="en-US"/>
              <a:t>Motors</a:t>
            </a:r>
          </a:p>
        </p:txBody>
      </p:sp>
      <p:sp>
        <p:nvSpPr>
          <p:cNvPr id="24" name="TextBox 23">
            <a:extLst>
              <a:ext uri="{FF2B5EF4-FFF2-40B4-BE49-F238E27FC236}">
                <a16:creationId xmlns:a16="http://schemas.microsoft.com/office/drawing/2014/main" id="{508F106A-CF1C-D3CC-3601-72FC199105C7}"/>
              </a:ext>
            </a:extLst>
          </p:cNvPr>
          <p:cNvSpPr txBox="1"/>
          <p:nvPr/>
        </p:nvSpPr>
        <p:spPr>
          <a:xfrm>
            <a:off x="4054230" y="2118286"/>
            <a:ext cx="1175244" cy="923330"/>
          </a:xfrm>
          <a:prstGeom prst="rect">
            <a:avLst/>
          </a:prstGeom>
          <a:noFill/>
        </p:spPr>
        <p:txBody>
          <a:bodyPr wrap="square" rtlCol="0">
            <a:spAutoFit/>
          </a:bodyPr>
          <a:lstStyle/>
          <a:p>
            <a:pPr algn="ctr"/>
            <a:r>
              <a:rPr lang="en-US"/>
              <a:t>Lathe Chuck Head</a:t>
            </a:r>
          </a:p>
        </p:txBody>
      </p:sp>
      <p:cxnSp>
        <p:nvCxnSpPr>
          <p:cNvPr id="26" name="Straight Arrow Connector 25">
            <a:extLst>
              <a:ext uri="{FF2B5EF4-FFF2-40B4-BE49-F238E27FC236}">
                <a16:creationId xmlns:a16="http://schemas.microsoft.com/office/drawing/2014/main" id="{7B8CE2B4-CBA0-83A2-5260-A4487C517E92}"/>
              </a:ext>
            </a:extLst>
          </p:cNvPr>
          <p:cNvCxnSpPr/>
          <p:nvPr/>
        </p:nvCxnSpPr>
        <p:spPr>
          <a:xfrm>
            <a:off x="2371725" y="3133725"/>
            <a:ext cx="0" cy="94625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C7BD44A-5FC3-60F9-F8A7-8BB33CEB0717}"/>
              </a:ext>
            </a:extLst>
          </p:cNvPr>
          <p:cNvSpPr txBox="1"/>
          <p:nvPr/>
        </p:nvSpPr>
        <p:spPr>
          <a:xfrm>
            <a:off x="1349362" y="2775215"/>
            <a:ext cx="1175244" cy="923330"/>
          </a:xfrm>
          <a:prstGeom prst="rect">
            <a:avLst/>
          </a:prstGeom>
          <a:noFill/>
        </p:spPr>
        <p:txBody>
          <a:bodyPr wrap="square" rtlCol="0">
            <a:spAutoFit/>
          </a:bodyPr>
          <a:lstStyle/>
          <a:p>
            <a:pPr algn="ctr"/>
            <a:r>
              <a:rPr lang="en-US"/>
              <a:t>Motorized Sensor Track</a:t>
            </a:r>
          </a:p>
        </p:txBody>
      </p:sp>
      <p:cxnSp>
        <p:nvCxnSpPr>
          <p:cNvPr id="29" name="Straight Arrow Connector 28">
            <a:extLst>
              <a:ext uri="{FF2B5EF4-FFF2-40B4-BE49-F238E27FC236}">
                <a16:creationId xmlns:a16="http://schemas.microsoft.com/office/drawing/2014/main" id="{2DAF680B-7459-5956-9320-7B814FB87047}"/>
              </a:ext>
            </a:extLst>
          </p:cNvPr>
          <p:cNvCxnSpPr/>
          <p:nvPr/>
        </p:nvCxnSpPr>
        <p:spPr>
          <a:xfrm flipH="1">
            <a:off x="3571875" y="5524500"/>
            <a:ext cx="525906" cy="2183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6BBD910-7174-A839-0297-69DEE4ED08BA}"/>
              </a:ext>
            </a:extLst>
          </p:cNvPr>
          <p:cNvSpPr txBox="1"/>
          <p:nvPr/>
        </p:nvSpPr>
        <p:spPr>
          <a:xfrm>
            <a:off x="3898938" y="5291604"/>
            <a:ext cx="1175244" cy="646331"/>
          </a:xfrm>
          <a:prstGeom prst="rect">
            <a:avLst/>
          </a:prstGeom>
          <a:noFill/>
        </p:spPr>
        <p:txBody>
          <a:bodyPr wrap="square" rtlCol="0">
            <a:spAutoFit/>
          </a:bodyPr>
          <a:lstStyle/>
          <a:p>
            <a:pPr algn="ctr"/>
            <a:r>
              <a:rPr lang="en-US"/>
              <a:t>Lazy Susan Slot</a:t>
            </a:r>
          </a:p>
        </p:txBody>
      </p:sp>
      <p:sp>
        <p:nvSpPr>
          <p:cNvPr id="32" name="TextBox 31">
            <a:extLst>
              <a:ext uri="{FF2B5EF4-FFF2-40B4-BE49-F238E27FC236}">
                <a16:creationId xmlns:a16="http://schemas.microsoft.com/office/drawing/2014/main" id="{4FD9E19F-93BB-D0ED-233F-1BE6EB58334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2" name="Rectangle: Rounded Corners 1">
            <a:extLst>
              <a:ext uri="{FF2B5EF4-FFF2-40B4-BE49-F238E27FC236}">
                <a16:creationId xmlns:a16="http://schemas.microsoft.com/office/drawing/2014/main" id="{EEC05E93-B615-A349-17EF-0211FF0435B5}"/>
              </a:ext>
            </a:extLst>
          </p:cNvPr>
          <p:cNvSpPr/>
          <p:nvPr/>
        </p:nvSpPr>
        <p:spPr>
          <a:xfrm>
            <a:off x="5633340" y="1627195"/>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Secured using a chuck system</a:t>
            </a:r>
          </a:p>
        </p:txBody>
      </p:sp>
      <p:sp>
        <p:nvSpPr>
          <p:cNvPr id="10" name="Rectangle: Rounded Corners 9">
            <a:extLst>
              <a:ext uri="{FF2B5EF4-FFF2-40B4-BE49-F238E27FC236}">
                <a16:creationId xmlns:a16="http://schemas.microsoft.com/office/drawing/2014/main" id="{E6121379-5E57-A819-3840-BACFD289A60E}"/>
              </a:ext>
            </a:extLst>
          </p:cNvPr>
          <p:cNvSpPr/>
          <p:nvPr/>
        </p:nvSpPr>
        <p:spPr>
          <a:xfrm>
            <a:off x="5633340" y="3073769"/>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Rests on spinning platform</a:t>
            </a:r>
          </a:p>
        </p:txBody>
      </p:sp>
      <p:sp>
        <p:nvSpPr>
          <p:cNvPr id="12" name="Rectangle: Rounded Corners 11">
            <a:extLst>
              <a:ext uri="{FF2B5EF4-FFF2-40B4-BE49-F238E27FC236}">
                <a16:creationId xmlns:a16="http://schemas.microsoft.com/office/drawing/2014/main" id="{9C951F99-9872-B707-9FB7-922F38D233A2}"/>
              </a:ext>
            </a:extLst>
          </p:cNvPr>
          <p:cNvSpPr/>
          <p:nvPr/>
        </p:nvSpPr>
        <p:spPr>
          <a:xfrm>
            <a:off x="5633340" y="4647598"/>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Flux meter sensor is on a vertical motorized track</a:t>
            </a:r>
          </a:p>
        </p:txBody>
      </p:sp>
    </p:spTree>
    <p:extLst>
      <p:ext uri="{BB962C8B-B14F-4D97-AF65-F5344CB8AC3E}">
        <p14:creationId xmlns:p14="http://schemas.microsoft.com/office/powerpoint/2010/main" val="1148395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3" name="Group 1092">
            <a:extLst>
              <a:ext uri="{FF2B5EF4-FFF2-40B4-BE49-F238E27FC236}">
                <a16:creationId xmlns:a16="http://schemas.microsoft.com/office/drawing/2014/main" id="{B042F2FB-7404-AB9C-927B-16EF60655CA6}"/>
              </a:ext>
            </a:extLst>
          </p:cNvPr>
          <p:cNvGrpSpPr/>
          <p:nvPr/>
        </p:nvGrpSpPr>
        <p:grpSpPr>
          <a:xfrm>
            <a:off x="268250" y="5335140"/>
            <a:ext cx="804672" cy="822960"/>
            <a:chOff x="938919" y="1671032"/>
            <a:chExt cx="804672" cy="822960"/>
          </a:xfrm>
          <a:solidFill>
            <a:schemeClr val="bg1">
              <a:lumMod val="65000"/>
            </a:schemeClr>
          </a:solidFill>
        </p:grpSpPr>
        <p:sp>
          <p:nvSpPr>
            <p:cNvPr id="1094" name="Oval 1093">
              <a:extLst>
                <a:ext uri="{FF2B5EF4-FFF2-40B4-BE49-F238E27FC236}">
                  <a16:creationId xmlns:a16="http://schemas.microsoft.com/office/drawing/2014/main" id="{93D057DD-7B6F-B30C-4BE0-D0C95915C818}"/>
                </a:ext>
              </a:extLst>
            </p:cNvPr>
            <p:cNvSpPr/>
            <p:nvPr/>
          </p:nvSpPr>
          <p:spPr>
            <a:xfrm>
              <a:off x="938919" y="167103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extBox 1094">
              <a:extLst>
                <a:ext uri="{FF2B5EF4-FFF2-40B4-BE49-F238E27FC236}">
                  <a16:creationId xmlns:a16="http://schemas.microsoft.com/office/drawing/2014/main" id="{5994E6B1-0964-BA17-764B-AA94CAE91157}"/>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5</a:t>
              </a:r>
              <a:endParaRPr lang="en-US" sz="2400" b="1">
                <a:solidFill>
                  <a:schemeClr val="bg1"/>
                </a:solidFill>
              </a:endParaRPr>
            </a:p>
          </p:txBody>
        </p:sp>
      </p:grpSp>
      <p:grpSp>
        <p:nvGrpSpPr>
          <p:cNvPr id="1090" name="Group 1089">
            <a:extLst>
              <a:ext uri="{FF2B5EF4-FFF2-40B4-BE49-F238E27FC236}">
                <a16:creationId xmlns:a16="http://schemas.microsoft.com/office/drawing/2014/main" id="{9C94F12E-9688-52D8-3756-48C9287F3C1B}"/>
              </a:ext>
            </a:extLst>
          </p:cNvPr>
          <p:cNvGrpSpPr/>
          <p:nvPr/>
        </p:nvGrpSpPr>
        <p:grpSpPr>
          <a:xfrm>
            <a:off x="268250" y="4079980"/>
            <a:ext cx="804672" cy="822960"/>
            <a:chOff x="938919" y="1667222"/>
            <a:chExt cx="804672" cy="822960"/>
          </a:xfrm>
          <a:solidFill>
            <a:schemeClr val="bg1">
              <a:lumMod val="65000"/>
            </a:schemeClr>
          </a:solidFill>
        </p:grpSpPr>
        <p:sp>
          <p:nvSpPr>
            <p:cNvPr id="1091" name="Oval 1090">
              <a:extLst>
                <a:ext uri="{FF2B5EF4-FFF2-40B4-BE49-F238E27FC236}">
                  <a16:creationId xmlns:a16="http://schemas.microsoft.com/office/drawing/2014/main" id="{2B40C849-44A0-BD50-0CB6-FC45FA1AA9D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extBox 1091">
              <a:extLst>
                <a:ext uri="{FF2B5EF4-FFF2-40B4-BE49-F238E27FC236}">
                  <a16:creationId xmlns:a16="http://schemas.microsoft.com/office/drawing/2014/main" id="{53EB349F-B195-245F-3C31-AB127F10FC03}"/>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1087" name="Group 1086">
            <a:extLst>
              <a:ext uri="{FF2B5EF4-FFF2-40B4-BE49-F238E27FC236}">
                <a16:creationId xmlns:a16="http://schemas.microsoft.com/office/drawing/2014/main" id="{28DF1DBF-F57C-4436-AF7A-E4C2D8B58534}"/>
              </a:ext>
            </a:extLst>
          </p:cNvPr>
          <p:cNvGrpSpPr/>
          <p:nvPr/>
        </p:nvGrpSpPr>
        <p:grpSpPr>
          <a:xfrm>
            <a:off x="268250" y="2824819"/>
            <a:ext cx="804672" cy="822960"/>
            <a:chOff x="938919" y="1667222"/>
            <a:chExt cx="804672" cy="822960"/>
          </a:xfrm>
          <a:solidFill>
            <a:schemeClr val="bg1">
              <a:lumMod val="65000"/>
            </a:schemeClr>
          </a:solidFill>
        </p:grpSpPr>
        <p:sp>
          <p:nvSpPr>
            <p:cNvPr id="1088" name="Oval 1087">
              <a:extLst>
                <a:ext uri="{FF2B5EF4-FFF2-40B4-BE49-F238E27FC236}">
                  <a16:creationId xmlns:a16="http://schemas.microsoft.com/office/drawing/2014/main" id="{6BE79FCB-4BDB-3ABE-0353-1DEBCC044F26}"/>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extBox 1088">
              <a:extLst>
                <a:ext uri="{FF2B5EF4-FFF2-40B4-BE49-F238E27FC236}">
                  <a16:creationId xmlns:a16="http://schemas.microsoft.com/office/drawing/2014/main" id="{69B2E37A-9F7E-84E7-09E8-28EA16D52A76}"/>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084" name="Group 1083">
            <a:extLst>
              <a:ext uri="{FF2B5EF4-FFF2-40B4-BE49-F238E27FC236}">
                <a16:creationId xmlns:a16="http://schemas.microsoft.com/office/drawing/2014/main" id="{3B91B4BD-3EF5-B7D7-8E20-E0EF3E245AB3}"/>
              </a:ext>
            </a:extLst>
          </p:cNvPr>
          <p:cNvGrpSpPr/>
          <p:nvPr/>
        </p:nvGrpSpPr>
        <p:grpSpPr>
          <a:xfrm>
            <a:off x="268250" y="1569658"/>
            <a:ext cx="804672" cy="822960"/>
            <a:chOff x="938919" y="1667222"/>
            <a:chExt cx="804672" cy="822960"/>
          </a:xfrm>
          <a:solidFill>
            <a:schemeClr val="bg2"/>
          </a:solidFill>
        </p:grpSpPr>
        <p:sp>
          <p:nvSpPr>
            <p:cNvPr id="1085" name="Oval 1084">
              <a:extLst>
                <a:ext uri="{FF2B5EF4-FFF2-40B4-BE49-F238E27FC236}">
                  <a16:creationId xmlns:a16="http://schemas.microsoft.com/office/drawing/2014/main" id="{0603D23F-5EF1-8967-2B6A-90313F35F9F3}"/>
                </a:ext>
              </a:extLst>
            </p:cNvPr>
            <p:cNvSpPr/>
            <p:nvPr/>
          </p:nvSpPr>
          <p:spPr>
            <a:xfrm>
              <a:off x="938919" y="1667222"/>
              <a:ext cx="804672" cy="82296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FF04C917-2639-1F52-94AA-10E1CBAC8F1F}"/>
                </a:ext>
              </a:extLst>
            </p:cNvPr>
            <p:cNvSpPr txBox="1"/>
            <p:nvPr/>
          </p:nvSpPr>
          <p:spPr>
            <a:xfrm>
              <a:off x="1105281" y="1724759"/>
              <a:ext cx="471949" cy="707886"/>
            </a:xfrm>
            <a:prstGeom prst="rect">
              <a:avLst/>
            </a:prstGeom>
            <a:grpFill/>
            <a:ln>
              <a:solidFill>
                <a:schemeClr val="bg2"/>
              </a:solidFill>
            </a:ln>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83" name="Group 1082">
            <a:extLst>
              <a:ext uri="{FF2B5EF4-FFF2-40B4-BE49-F238E27FC236}">
                <a16:creationId xmlns:a16="http://schemas.microsoft.com/office/drawing/2014/main" id="{5710841C-4C69-C11D-80B4-B912A41AFE23}"/>
              </a:ext>
            </a:extLst>
          </p:cNvPr>
          <p:cNvGrpSpPr/>
          <p:nvPr/>
        </p:nvGrpSpPr>
        <p:grpSpPr>
          <a:xfrm>
            <a:off x="268250" y="314497"/>
            <a:ext cx="804672" cy="822960"/>
            <a:chOff x="938919" y="1667222"/>
            <a:chExt cx="804672" cy="822960"/>
          </a:xfrm>
          <a:solidFill>
            <a:schemeClr val="bg1">
              <a:lumMod val="65000"/>
            </a:schemeClr>
          </a:solidFill>
        </p:grpSpPr>
        <p:sp>
          <p:nvSpPr>
            <p:cNvPr id="1081" name="Oval 1080">
              <a:extLst>
                <a:ext uri="{FF2B5EF4-FFF2-40B4-BE49-F238E27FC236}">
                  <a16:creationId xmlns:a16="http://schemas.microsoft.com/office/drawing/2014/main" id="{C7987D54-322F-5956-43A6-AD666C29E0FD}"/>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extBox 1081">
              <a:extLst>
                <a:ext uri="{FF2B5EF4-FFF2-40B4-BE49-F238E27FC236}">
                  <a16:creationId xmlns:a16="http://schemas.microsoft.com/office/drawing/2014/main" id="{7E0C1F88-118B-5EB9-CE14-F74560DFD504}"/>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1</a:t>
              </a:r>
              <a:endParaRPr lang="en-US" sz="24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18" name="TextBox 17">
            <a:extLst>
              <a:ext uri="{FF2B5EF4-FFF2-40B4-BE49-F238E27FC236}">
                <a16:creationId xmlns:a16="http://schemas.microsoft.com/office/drawing/2014/main" id="{588F2AAE-7513-01F7-BE90-08F814D4C85F}"/>
              </a:ext>
            </a:extLst>
          </p:cNvPr>
          <p:cNvSpPr txBox="1"/>
          <p:nvPr/>
        </p:nvSpPr>
        <p:spPr>
          <a:xfrm>
            <a:off x="724411" y="341257"/>
            <a:ext cx="9172575" cy="769441"/>
          </a:xfrm>
          <a:prstGeom prst="rect">
            <a:avLst/>
          </a:prstGeom>
          <a:noFill/>
        </p:spPr>
        <p:txBody>
          <a:bodyPr wrap="square" rtlCol="0">
            <a:spAutoFit/>
          </a:bodyPr>
          <a:lstStyle/>
          <a:p>
            <a:pPr algn="ctr"/>
            <a:r>
              <a:rPr lang="en-US" sz="4400" b="1">
                <a:solidFill>
                  <a:schemeClr val="bg2"/>
                </a:solidFill>
              </a:rPr>
              <a:t>Roller Conveyor Belt Device</a:t>
            </a:r>
          </a:p>
        </p:txBody>
      </p:sp>
      <p:pic>
        <p:nvPicPr>
          <p:cNvPr id="2" name="Picture 1" descr="A blue and grey rolling pin&#10;&#10;Description automatically generated">
            <a:extLst>
              <a:ext uri="{FF2B5EF4-FFF2-40B4-BE49-F238E27FC236}">
                <a16:creationId xmlns:a16="http://schemas.microsoft.com/office/drawing/2014/main" id="{E75F7681-ED85-0A43-754E-9D04E6BDBE5D}"/>
              </a:ext>
            </a:extLst>
          </p:cNvPr>
          <p:cNvPicPr>
            <a:picLocks noChangeAspect="1"/>
          </p:cNvPicPr>
          <p:nvPr/>
        </p:nvPicPr>
        <p:blipFill rotWithShape="1">
          <a:blip r:embed="rId2">
            <a:extLst>
              <a:ext uri="{28A0092B-C50C-407E-A947-70E740481C1C}">
                <a14:useLocalDpi xmlns:a14="http://schemas.microsoft.com/office/drawing/2010/main" val="0"/>
              </a:ext>
            </a:extLst>
          </a:blip>
          <a:srcRect l="5793" r="11586"/>
          <a:stretch/>
        </p:blipFill>
        <p:spPr>
          <a:xfrm>
            <a:off x="1577364" y="1661138"/>
            <a:ext cx="4084885" cy="1868402"/>
          </a:xfrm>
          <a:prstGeom prst="rect">
            <a:avLst/>
          </a:prstGeom>
        </p:spPr>
      </p:pic>
      <p:pic>
        <p:nvPicPr>
          <p:cNvPr id="5" name="Picture 4" descr="A blue tube with yellow arrow pointing to a white object&#10;&#10;Description automatically generated">
            <a:extLst>
              <a:ext uri="{FF2B5EF4-FFF2-40B4-BE49-F238E27FC236}">
                <a16:creationId xmlns:a16="http://schemas.microsoft.com/office/drawing/2014/main" id="{B05B6BEC-716C-9EDB-7742-AB96C6E81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717" y="3429000"/>
            <a:ext cx="3986178" cy="1868402"/>
          </a:xfrm>
          <a:prstGeom prst="rect">
            <a:avLst/>
          </a:prstGeom>
        </p:spPr>
      </p:pic>
      <p:sp>
        <p:nvSpPr>
          <p:cNvPr id="8" name="TextBox 7">
            <a:extLst>
              <a:ext uri="{FF2B5EF4-FFF2-40B4-BE49-F238E27FC236}">
                <a16:creationId xmlns:a16="http://schemas.microsoft.com/office/drawing/2014/main" id="{6855548D-DA6C-809B-D0F7-5F4D3CCF14AA}"/>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grpSp>
        <p:nvGrpSpPr>
          <p:cNvPr id="15" name="Group 14">
            <a:extLst>
              <a:ext uri="{FF2B5EF4-FFF2-40B4-BE49-F238E27FC236}">
                <a16:creationId xmlns:a16="http://schemas.microsoft.com/office/drawing/2014/main" id="{47203DB5-11E3-1007-8264-9727116B945C}"/>
              </a:ext>
            </a:extLst>
          </p:cNvPr>
          <p:cNvGrpSpPr/>
          <p:nvPr/>
        </p:nvGrpSpPr>
        <p:grpSpPr>
          <a:xfrm>
            <a:off x="5850350" y="1344788"/>
            <a:ext cx="4360344" cy="4168423"/>
            <a:chOff x="5633340" y="1627195"/>
            <a:chExt cx="4360344" cy="4168423"/>
          </a:xfrm>
        </p:grpSpPr>
        <p:sp>
          <p:nvSpPr>
            <p:cNvPr id="12" name="Rectangle: Rounded Corners 11">
              <a:extLst>
                <a:ext uri="{FF2B5EF4-FFF2-40B4-BE49-F238E27FC236}">
                  <a16:creationId xmlns:a16="http://schemas.microsoft.com/office/drawing/2014/main" id="{2D8DF264-4A84-EDA7-5CF2-AF6B462FBB70}"/>
                </a:ext>
              </a:extLst>
            </p:cNvPr>
            <p:cNvSpPr/>
            <p:nvPr/>
          </p:nvSpPr>
          <p:spPr>
            <a:xfrm>
              <a:off x="5633340" y="1627195"/>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A conveyor belt of rollers is used to spin the shaft</a:t>
              </a:r>
            </a:p>
          </p:txBody>
        </p:sp>
        <p:sp>
          <p:nvSpPr>
            <p:cNvPr id="13" name="Rectangle: Rounded Corners 12">
              <a:extLst>
                <a:ext uri="{FF2B5EF4-FFF2-40B4-BE49-F238E27FC236}">
                  <a16:creationId xmlns:a16="http://schemas.microsoft.com/office/drawing/2014/main" id="{92AD98D4-0FAE-8404-36A5-58940D3284D0}"/>
                </a:ext>
              </a:extLst>
            </p:cNvPr>
            <p:cNvSpPr/>
            <p:nvPr/>
          </p:nvSpPr>
          <p:spPr>
            <a:xfrm>
              <a:off x="5633340" y="3073769"/>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A motor will drive the rollers to turn the shaft precisely</a:t>
              </a:r>
            </a:p>
          </p:txBody>
        </p:sp>
        <p:sp>
          <p:nvSpPr>
            <p:cNvPr id="14" name="Rectangle: Rounded Corners 13">
              <a:extLst>
                <a:ext uri="{FF2B5EF4-FFF2-40B4-BE49-F238E27FC236}">
                  <a16:creationId xmlns:a16="http://schemas.microsoft.com/office/drawing/2014/main" id="{1D74BF3E-4653-D830-0626-F592C3AF6C9F}"/>
                </a:ext>
              </a:extLst>
            </p:cNvPr>
            <p:cNvSpPr/>
            <p:nvPr/>
          </p:nvSpPr>
          <p:spPr>
            <a:xfrm>
              <a:off x="5633340" y="4647598"/>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Will have consistent contact pressure on the shaft</a:t>
              </a:r>
            </a:p>
          </p:txBody>
        </p:sp>
      </p:grpSp>
    </p:spTree>
    <p:extLst>
      <p:ext uri="{BB962C8B-B14F-4D97-AF65-F5344CB8AC3E}">
        <p14:creationId xmlns:p14="http://schemas.microsoft.com/office/powerpoint/2010/main" val="11863286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3" name="Group 1092">
            <a:extLst>
              <a:ext uri="{FF2B5EF4-FFF2-40B4-BE49-F238E27FC236}">
                <a16:creationId xmlns:a16="http://schemas.microsoft.com/office/drawing/2014/main" id="{B042F2FB-7404-AB9C-927B-16EF60655CA6}"/>
              </a:ext>
            </a:extLst>
          </p:cNvPr>
          <p:cNvGrpSpPr/>
          <p:nvPr/>
        </p:nvGrpSpPr>
        <p:grpSpPr>
          <a:xfrm>
            <a:off x="268250" y="5335140"/>
            <a:ext cx="804672" cy="822960"/>
            <a:chOff x="938919" y="1671032"/>
            <a:chExt cx="804672" cy="822960"/>
          </a:xfrm>
          <a:solidFill>
            <a:schemeClr val="bg1">
              <a:lumMod val="65000"/>
            </a:schemeClr>
          </a:solidFill>
        </p:grpSpPr>
        <p:sp>
          <p:nvSpPr>
            <p:cNvPr id="1094" name="Oval 1093">
              <a:extLst>
                <a:ext uri="{FF2B5EF4-FFF2-40B4-BE49-F238E27FC236}">
                  <a16:creationId xmlns:a16="http://schemas.microsoft.com/office/drawing/2014/main" id="{93D057DD-7B6F-B30C-4BE0-D0C95915C818}"/>
                </a:ext>
              </a:extLst>
            </p:cNvPr>
            <p:cNvSpPr/>
            <p:nvPr/>
          </p:nvSpPr>
          <p:spPr>
            <a:xfrm>
              <a:off x="938919" y="167103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extBox 1094">
              <a:extLst>
                <a:ext uri="{FF2B5EF4-FFF2-40B4-BE49-F238E27FC236}">
                  <a16:creationId xmlns:a16="http://schemas.microsoft.com/office/drawing/2014/main" id="{5994E6B1-0964-BA17-764B-AA94CAE91157}"/>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5</a:t>
              </a:r>
              <a:endParaRPr lang="en-US" sz="2400" b="1">
                <a:solidFill>
                  <a:schemeClr val="bg1"/>
                </a:solidFill>
              </a:endParaRPr>
            </a:p>
          </p:txBody>
        </p:sp>
      </p:grpSp>
      <p:grpSp>
        <p:nvGrpSpPr>
          <p:cNvPr id="1090" name="Group 1089">
            <a:extLst>
              <a:ext uri="{FF2B5EF4-FFF2-40B4-BE49-F238E27FC236}">
                <a16:creationId xmlns:a16="http://schemas.microsoft.com/office/drawing/2014/main" id="{9C94F12E-9688-52D8-3756-48C9287F3C1B}"/>
              </a:ext>
            </a:extLst>
          </p:cNvPr>
          <p:cNvGrpSpPr/>
          <p:nvPr/>
        </p:nvGrpSpPr>
        <p:grpSpPr>
          <a:xfrm>
            <a:off x="268250" y="4079980"/>
            <a:ext cx="804672" cy="822960"/>
            <a:chOff x="938919" y="1667222"/>
            <a:chExt cx="804672" cy="822960"/>
          </a:xfrm>
          <a:solidFill>
            <a:schemeClr val="bg1">
              <a:lumMod val="65000"/>
            </a:schemeClr>
          </a:solidFill>
        </p:grpSpPr>
        <p:sp>
          <p:nvSpPr>
            <p:cNvPr id="1091" name="Oval 1090">
              <a:extLst>
                <a:ext uri="{FF2B5EF4-FFF2-40B4-BE49-F238E27FC236}">
                  <a16:creationId xmlns:a16="http://schemas.microsoft.com/office/drawing/2014/main" id="{2B40C849-44A0-BD50-0CB6-FC45FA1AA9D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extBox 1091">
              <a:extLst>
                <a:ext uri="{FF2B5EF4-FFF2-40B4-BE49-F238E27FC236}">
                  <a16:creationId xmlns:a16="http://schemas.microsoft.com/office/drawing/2014/main" id="{53EB349F-B195-245F-3C31-AB127F10FC03}"/>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1087" name="Group 1086">
            <a:extLst>
              <a:ext uri="{FF2B5EF4-FFF2-40B4-BE49-F238E27FC236}">
                <a16:creationId xmlns:a16="http://schemas.microsoft.com/office/drawing/2014/main" id="{28DF1DBF-F57C-4436-AF7A-E4C2D8B58534}"/>
              </a:ext>
            </a:extLst>
          </p:cNvPr>
          <p:cNvGrpSpPr/>
          <p:nvPr/>
        </p:nvGrpSpPr>
        <p:grpSpPr>
          <a:xfrm>
            <a:off x="268250" y="2824819"/>
            <a:ext cx="804672" cy="822960"/>
            <a:chOff x="938919" y="1667222"/>
            <a:chExt cx="804672" cy="822960"/>
          </a:xfrm>
          <a:solidFill>
            <a:schemeClr val="bg2"/>
          </a:solidFill>
        </p:grpSpPr>
        <p:sp>
          <p:nvSpPr>
            <p:cNvPr id="1088" name="Oval 1087">
              <a:extLst>
                <a:ext uri="{FF2B5EF4-FFF2-40B4-BE49-F238E27FC236}">
                  <a16:creationId xmlns:a16="http://schemas.microsoft.com/office/drawing/2014/main" id="{6BE79FCB-4BDB-3ABE-0353-1DEBCC044F26}"/>
                </a:ext>
              </a:extLst>
            </p:cNvPr>
            <p:cNvSpPr/>
            <p:nvPr/>
          </p:nvSpPr>
          <p:spPr>
            <a:xfrm>
              <a:off x="938919" y="1667222"/>
              <a:ext cx="804672" cy="82296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extBox 1088">
              <a:extLst>
                <a:ext uri="{FF2B5EF4-FFF2-40B4-BE49-F238E27FC236}">
                  <a16:creationId xmlns:a16="http://schemas.microsoft.com/office/drawing/2014/main" id="{69B2E37A-9F7E-84E7-09E8-28EA16D52A76}"/>
                </a:ext>
              </a:extLst>
            </p:cNvPr>
            <p:cNvSpPr txBox="1"/>
            <p:nvPr/>
          </p:nvSpPr>
          <p:spPr>
            <a:xfrm>
              <a:off x="1105281" y="1724759"/>
              <a:ext cx="471949" cy="707886"/>
            </a:xfrm>
            <a:prstGeom prst="rect">
              <a:avLst/>
            </a:prstGeom>
            <a:grpFill/>
            <a:ln>
              <a:solidFill>
                <a:schemeClr val="bg2"/>
              </a:solidFill>
            </a:ln>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084" name="Group 1083">
            <a:extLst>
              <a:ext uri="{FF2B5EF4-FFF2-40B4-BE49-F238E27FC236}">
                <a16:creationId xmlns:a16="http://schemas.microsoft.com/office/drawing/2014/main" id="{3B91B4BD-3EF5-B7D7-8E20-E0EF3E245AB3}"/>
              </a:ext>
            </a:extLst>
          </p:cNvPr>
          <p:cNvGrpSpPr/>
          <p:nvPr/>
        </p:nvGrpSpPr>
        <p:grpSpPr>
          <a:xfrm>
            <a:off x="268250" y="1569658"/>
            <a:ext cx="804672" cy="822960"/>
            <a:chOff x="938919" y="1667222"/>
            <a:chExt cx="804672" cy="822960"/>
          </a:xfrm>
          <a:solidFill>
            <a:schemeClr val="bg1">
              <a:lumMod val="65000"/>
            </a:schemeClr>
          </a:solidFill>
        </p:grpSpPr>
        <p:sp>
          <p:nvSpPr>
            <p:cNvPr id="1085" name="Oval 1084">
              <a:extLst>
                <a:ext uri="{FF2B5EF4-FFF2-40B4-BE49-F238E27FC236}">
                  <a16:creationId xmlns:a16="http://schemas.microsoft.com/office/drawing/2014/main" id="{0603D23F-5EF1-8967-2B6A-90313F35F9F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FF04C917-2639-1F52-94AA-10E1CBAC8F1F}"/>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83" name="Group 1082">
            <a:extLst>
              <a:ext uri="{FF2B5EF4-FFF2-40B4-BE49-F238E27FC236}">
                <a16:creationId xmlns:a16="http://schemas.microsoft.com/office/drawing/2014/main" id="{5710841C-4C69-C11D-80B4-B912A41AFE23}"/>
              </a:ext>
            </a:extLst>
          </p:cNvPr>
          <p:cNvGrpSpPr/>
          <p:nvPr/>
        </p:nvGrpSpPr>
        <p:grpSpPr>
          <a:xfrm>
            <a:off x="268250" y="314497"/>
            <a:ext cx="804672" cy="822960"/>
            <a:chOff x="938919" y="1667222"/>
            <a:chExt cx="804672" cy="822960"/>
          </a:xfrm>
          <a:solidFill>
            <a:schemeClr val="bg1">
              <a:lumMod val="65000"/>
            </a:schemeClr>
          </a:solidFill>
        </p:grpSpPr>
        <p:sp>
          <p:nvSpPr>
            <p:cNvPr id="1081" name="Oval 1080">
              <a:extLst>
                <a:ext uri="{FF2B5EF4-FFF2-40B4-BE49-F238E27FC236}">
                  <a16:creationId xmlns:a16="http://schemas.microsoft.com/office/drawing/2014/main" id="{C7987D54-322F-5956-43A6-AD666C29E0FD}"/>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extBox 1081">
              <a:extLst>
                <a:ext uri="{FF2B5EF4-FFF2-40B4-BE49-F238E27FC236}">
                  <a16:creationId xmlns:a16="http://schemas.microsoft.com/office/drawing/2014/main" id="{7E0C1F88-118B-5EB9-CE14-F74560DFD504}"/>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1</a:t>
              </a:r>
              <a:endParaRPr lang="en-US" sz="24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18" name="TextBox 17">
            <a:extLst>
              <a:ext uri="{FF2B5EF4-FFF2-40B4-BE49-F238E27FC236}">
                <a16:creationId xmlns:a16="http://schemas.microsoft.com/office/drawing/2014/main" id="{588F2AAE-7513-01F7-BE90-08F814D4C85F}"/>
              </a:ext>
            </a:extLst>
          </p:cNvPr>
          <p:cNvSpPr txBox="1"/>
          <p:nvPr/>
        </p:nvSpPr>
        <p:spPr>
          <a:xfrm>
            <a:off x="724411" y="341257"/>
            <a:ext cx="9172575" cy="769441"/>
          </a:xfrm>
          <a:prstGeom prst="rect">
            <a:avLst/>
          </a:prstGeom>
          <a:noFill/>
        </p:spPr>
        <p:txBody>
          <a:bodyPr wrap="square" rtlCol="0">
            <a:spAutoFit/>
          </a:bodyPr>
          <a:lstStyle/>
          <a:p>
            <a:pPr algn="ctr"/>
            <a:r>
              <a:rPr lang="en-US" sz="4400" b="1">
                <a:solidFill>
                  <a:schemeClr val="bg2"/>
                </a:solidFill>
              </a:rPr>
              <a:t>Robotic Arm Device</a:t>
            </a:r>
          </a:p>
        </p:txBody>
      </p:sp>
      <p:pic>
        <p:nvPicPr>
          <p:cNvPr id="6" name="Picture 5" descr="A drawing of a robotic arm&#10;&#10;Description automatically generated">
            <a:extLst>
              <a:ext uri="{FF2B5EF4-FFF2-40B4-BE49-F238E27FC236}">
                <a16:creationId xmlns:a16="http://schemas.microsoft.com/office/drawing/2014/main" id="{D91326C1-3FE6-9A62-0A46-97A12ACE4E92}"/>
              </a:ext>
            </a:extLst>
          </p:cNvPr>
          <p:cNvPicPr>
            <a:picLocks noChangeAspect="1"/>
          </p:cNvPicPr>
          <p:nvPr/>
        </p:nvPicPr>
        <p:blipFill>
          <a:blip r:embed="rId2"/>
          <a:stretch>
            <a:fillRect/>
          </a:stretch>
        </p:blipFill>
        <p:spPr>
          <a:xfrm>
            <a:off x="2221069" y="1548838"/>
            <a:ext cx="2701439" cy="4147931"/>
          </a:xfrm>
          <a:prstGeom prst="rect">
            <a:avLst/>
          </a:prstGeom>
        </p:spPr>
      </p:pic>
      <p:sp>
        <p:nvSpPr>
          <p:cNvPr id="8" name="TextBox 7">
            <a:extLst>
              <a:ext uri="{FF2B5EF4-FFF2-40B4-BE49-F238E27FC236}">
                <a16:creationId xmlns:a16="http://schemas.microsoft.com/office/drawing/2014/main" id="{8D838E2F-6A64-588F-6329-EEA428C9D7A1}"/>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9" name="Rectangle: Rounded Corners 8">
            <a:extLst>
              <a:ext uri="{FF2B5EF4-FFF2-40B4-BE49-F238E27FC236}">
                <a16:creationId xmlns:a16="http://schemas.microsoft.com/office/drawing/2014/main" id="{91E9BB0A-3615-41FF-C399-673CC07C8416}"/>
              </a:ext>
            </a:extLst>
          </p:cNvPr>
          <p:cNvSpPr/>
          <p:nvPr/>
        </p:nvSpPr>
        <p:spPr>
          <a:xfrm>
            <a:off x="5610587" y="1407128"/>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Six degrees of freedom of movement</a:t>
            </a:r>
          </a:p>
        </p:txBody>
      </p:sp>
      <p:sp>
        <p:nvSpPr>
          <p:cNvPr id="10" name="Rectangle: Rounded Corners 9">
            <a:extLst>
              <a:ext uri="{FF2B5EF4-FFF2-40B4-BE49-F238E27FC236}">
                <a16:creationId xmlns:a16="http://schemas.microsoft.com/office/drawing/2014/main" id="{F7782F92-33A0-089A-96D9-2932E5377809}"/>
              </a:ext>
            </a:extLst>
          </p:cNvPr>
          <p:cNvSpPr/>
          <p:nvPr/>
        </p:nvSpPr>
        <p:spPr>
          <a:xfrm>
            <a:off x="5610587" y="2895733"/>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Suspended shaft with no rotation</a:t>
            </a:r>
          </a:p>
        </p:txBody>
      </p:sp>
      <p:sp>
        <p:nvSpPr>
          <p:cNvPr id="11" name="Rectangle: Rounded Corners 10">
            <a:extLst>
              <a:ext uri="{FF2B5EF4-FFF2-40B4-BE49-F238E27FC236}">
                <a16:creationId xmlns:a16="http://schemas.microsoft.com/office/drawing/2014/main" id="{536A2BAF-B01E-7154-561E-1D6975E2F863}"/>
              </a:ext>
            </a:extLst>
          </p:cNvPr>
          <p:cNvSpPr/>
          <p:nvPr/>
        </p:nvSpPr>
        <p:spPr>
          <a:xfrm>
            <a:off x="5610587" y="4384338"/>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Arm can move sensor probe to predetermined locations on shaft</a:t>
            </a:r>
          </a:p>
        </p:txBody>
      </p:sp>
    </p:spTree>
    <p:extLst>
      <p:ext uri="{BB962C8B-B14F-4D97-AF65-F5344CB8AC3E}">
        <p14:creationId xmlns:p14="http://schemas.microsoft.com/office/powerpoint/2010/main" val="24847145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3" name="Group 1092">
            <a:extLst>
              <a:ext uri="{FF2B5EF4-FFF2-40B4-BE49-F238E27FC236}">
                <a16:creationId xmlns:a16="http://schemas.microsoft.com/office/drawing/2014/main" id="{B042F2FB-7404-AB9C-927B-16EF60655CA6}"/>
              </a:ext>
            </a:extLst>
          </p:cNvPr>
          <p:cNvGrpSpPr/>
          <p:nvPr/>
        </p:nvGrpSpPr>
        <p:grpSpPr>
          <a:xfrm>
            <a:off x="268250" y="5335140"/>
            <a:ext cx="804672" cy="822960"/>
            <a:chOff x="938919" y="1671032"/>
            <a:chExt cx="804672" cy="822960"/>
          </a:xfrm>
          <a:solidFill>
            <a:schemeClr val="bg1">
              <a:lumMod val="65000"/>
            </a:schemeClr>
          </a:solidFill>
        </p:grpSpPr>
        <p:sp>
          <p:nvSpPr>
            <p:cNvPr id="1094" name="Oval 1093">
              <a:extLst>
                <a:ext uri="{FF2B5EF4-FFF2-40B4-BE49-F238E27FC236}">
                  <a16:creationId xmlns:a16="http://schemas.microsoft.com/office/drawing/2014/main" id="{93D057DD-7B6F-B30C-4BE0-D0C95915C818}"/>
                </a:ext>
              </a:extLst>
            </p:cNvPr>
            <p:cNvSpPr/>
            <p:nvPr/>
          </p:nvSpPr>
          <p:spPr>
            <a:xfrm>
              <a:off x="938919" y="167103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extBox 1094">
              <a:extLst>
                <a:ext uri="{FF2B5EF4-FFF2-40B4-BE49-F238E27FC236}">
                  <a16:creationId xmlns:a16="http://schemas.microsoft.com/office/drawing/2014/main" id="{5994E6B1-0964-BA17-764B-AA94CAE91157}"/>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5</a:t>
              </a:r>
              <a:endParaRPr lang="en-US" sz="2400" b="1">
                <a:solidFill>
                  <a:schemeClr val="bg1"/>
                </a:solidFill>
              </a:endParaRPr>
            </a:p>
          </p:txBody>
        </p:sp>
      </p:grpSp>
      <p:grpSp>
        <p:nvGrpSpPr>
          <p:cNvPr id="1090" name="Group 1089">
            <a:extLst>
              <a:ext uri="{FF2B5EF4-FFF2-40B4-BE49-F238E27FC236}">
                <a16:creationId xmlns:a16="http://schemas.microsoft.com/office/drawing/2014/main" id="{9C94F12E-9688-52D8-3756-48C9287F3C1B}"/>
              </a:ext>
            </a:extLst>
          </p:cNvPr>
          <p:cNvGrpSpPr/>
          <p:nvPr/>
        </p:nvGrpSpPr>
        <p:grpSpPr>
          <a:xfrm>
            <a:off x="268250" y="4079980"/>
            <a:ext cx="804672" cy="822960"/>
            <a:chOff x="938919" y="1667222"/>
            <a:chExt cx="804672" cy="822960"/>
          </a:xfrm>
          <a:solidFill>
            <a:schemeClr val="bg2"/>
          </a:solidFill>
        </p:grpSpPr>
        <p:sp>
          <p:nvSpPr>
            <p:cNvPr id="1091" name="Oval 1090">
              <a:extLst>
                <a:ext uri="{FF2B5EF4-FFF2-40B4-BE49-F238E27FC236}">
                  <a16:creationId xmlns:a16="http://schemas.microsoft.com/office/drawing/2014/main" id="{2B40C849-44A0-BD50-0CB6-FC45FA1AA9D3}"/>
                </a:ext>
              </a:extLst>
            </p:cNvPr>
            <p:cNvSpPr/>
            <p:nvPr/>
          </p:nvSpPr>
          <p:spPr>
            <a:xfrm>
              <a:off x="938919" y="1667222"/>
              <a:ext cx="804672" cy="82296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extBox 1091">
              <a:extLst>
                <a:ext uri="{FF2B5EF4-FFF2-40B4-BE49-F238E27FC236}">
                  <a16:creationId xmlns:a16="http://schemas.microsoft.com/office/drawing/2014/main" id="{53EB349F-B195-245F-3C31-AB127F10FC03}"/>
                </a:ext>
              </a:extLst>
            </p:cNvPr>
            <p:cNvSpPr txBox="1"/>
            <p:nvPr/>
          </p:nvSpPr>
          <p:spPr>
            <a:xfrm>
              <a:off x="1105281" y="1724759"/>
              <a:ext cx="471949" cy="707886"/>
            </a:xfrm>
            <a:prstGeom prst="rect">
              <a:avLst/>
            </a:prstGeom>
            <a:grpFill/>
            <a:ln>
              <a:solidFill>
                <a:schemeClr val="bg2"/>
              </a:solidFill>
            </a:ln>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1087" name="Group 1086">
            <a:extLst>
              <a:ext uri="{FF2B5EF4-FFF2-40B4-BE49-F238E27FC236}">
                <a16:creationId xmlns:a16="http://schemas.microsoft.com/office/drawing/2014/main" id="{28DF1DBF-F57C-4436-AF7A-E4C2D8B58534}"/>
              </a:ext>
            </a:extLst>
          </p:cNvPr>
          <p:cNvGrpSpPr/>
          <p:nvPr/>
        </p:nvGrpSpPr>
        <p:grpSpPr>
          <a:xfrm>
            <a:off x="268250" y="2824819"/>
            <a:ext cx="804672" cy="822960"/>
            <a:chOff x="938919" y="1667222"/>
            <a:chExt cx="804672" cy="822960"/>
          </a:xfrm>
          <a:solidFill>
            <a:schemeClr val="bg1">
              <a:lumMod val="65000"/>
            </a:schemeClr>
          </a:solidFill>
        </p:grpSpPr>
        <p:sp>
          <p:nvSpPr>
            <p:cNvPr id="1088" name="Oval 1087">
              <a:extLst>
                <a:ext uri="{FF2B5EF4-FFF2-40B4-BE49-F238E27FC236}">
                  <a16:creationId xmlns:a16="http://schemas.microsoft.com/office/drawing/2014/main" id="{6BE79FCB-4BDB-3ABE-0353-1DEBCC044F26}"/>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extBox 1088">
              <a:extLst>
                <a:ext uri="{FF2B5EF4-FFF2-40B4-BE49-F238E27FC236}">
                  <a16:creationId xmlns:a16="http://schemas.microsoft.com/office/drawing/2014/main" id="{69B2E37A-9F7E-84E7-09E8-28EA16D52A76}"/>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084" name="Group 1083">
            <a:extLst>
              <a:ext uri="{FF2B5EF4-FFF2-40B4-BE49-F238E27FC236}">
                <a16:creationId xmlns:a16="http://schemas.microsoft.com/office/drawing/2014/main" id="{3B91B4BD-3EF5-B7D7-8E20-E0EF3E245AB3}"/>
              </a:ext>
            </a:extLst>
          </p:cNvPr>
          <p:cNvGrpSpPr/>
          <p:nvPr/>
        </p:nvGrpSpPr>
        <p:grpSpPr>
          <a:xfrm>
            <a:off x="268250" y="1569658"/>
            <a:ext cx="804672" cy="822960"/>
            <a:chOff x="938919" y="1667222"/>
            <a:chExt cx="804672" cy="822960"/>
          </a:xfrm>
          <a:solidFill>
            <a:schemeClr val="bg1">
              <a:lumMod val="65000"/>
            </a:schemeClr>
          </a:solidFill>
        </p:grpSpPr>
        <p:sp>
          <p:nvSpPr>
            <p:cNvPr id="1085" name="Oval 1084">
              <a:extLst>
                <a:ext uri="{FF2B5EF4-FFF2-40B4-BE49-F238E27FC236}">
                  <a16:creationId xmlns:a16="http://schemas.microsoft.com/office/drawing/2014/main" id="{0603D23F-5EF1-8967-2B6A-90313F35F9F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FF04C917-2639-1F52-94AA-10E1CBAC8F1F}"/>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83" name="Group 1082">
            <a:extLst>
              <a:ext uri="{FF2B5EF4-FFF2-40B4-BE49-F238E27FC236}">
                <a16:creationId xmlns:a16="http://schemas.microsoft.com/office/drawing/2014/main" id="{5710841C-4C69-C11D-80B4-B912A41AFE23}"/>
              </a:ext>
            </a:extLst>
          </p:cNvPr>
          <p:cNvGrpSpPr/>
          <p:nvPr/>
        </p:nvGrpSpPr>
        <p:grpSpPr>
          <a:xfrm>
            <a:off x="268250" y="314497"/>
            <a:ext cx="804672" cy="822960"/>
            <a:chOff x="938919" y="1667222"/>
            <a:chExt cx="804672" cy="822960"/>
          </a:xfrm>
          <a:solidFill>
            <a:schemeClr val="bg1">
              <a:lumMod val="65000"/>
            </a:schemeClr>
          </a:solidFill>
        </p:grpSpPr>
        <p:sp>
          <p:nvSpPr>
            <p:cNvPr id="1081" name="Oval 1080">
              <a:extLst>
                <a:ext uri="{FF2B5EF4-FFF2-40B4-BE49-F238E27FC236}">
                  <a16:creationId xmlns:a16="http://schemas.microsoft.com/office/drawing/2014/main" id="{C7987D54-322F-5956-43A6-AD666C29E0FD}"/>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extBox 1081">
              <a:extLst>
                <a:ext uri="{FF2B5EF4-FFF2-40B4-BE49-F238E27FC236}">
                  <a16:creationId xmlns:a16="http://schemas.microsoft.com/office/drawing/2014/main" id="{7E0C1F88-118B-5EB9-CE14-F74560DFD504}"/>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1</a:t>
              </a:r>
              <a:endParaRPr lang="en-US" sz="24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18" name="TextBox 17">
            <a:extLst>
              <a:ext uri="{FF2B5EF4-FFF2-40B4-BE49-F238E27FC236}">
                <a16:creationId xmlns:a16="http://schemas.microsoft.com/office/drawing/2014/main" id="{588F2AAE-7513-01F7-BE90-08F814D4C85F}"/>
              </a:ext>
            </a:extLst>
          </p:cNvPr>
          <p:cNvSpPr txBox="1"/>
          <p:nvPr/>
        </p:nvSpPr>
        <p:spPr>
          <a:xfrm>
            <a:off x="724411" y="341257"/>
            <a:ext cx="9172575" cy="769441"/>
          </a:xfrm>
          <a:prstGeom prst="rect">
            <a:avLst/>
          </a:prstGeom>
          <a:noFill/>
        </p:spPr>
        <p:txBody>
          <a:bodyPr wrap="square" rtlCol="0">
            <a:spAutoFit/>
          </a:bodyPr>
          <a:lstStyle/>
          <a:p>
            <a:pPr algn="ctr"/>
            <a:r>
              <a:rPr lang="en-US" sz="4400" b="1">
                <a:solidFill>
                  <a:schemeClr val="bg2"/>
                </a:solidFill>
              </a:rPr>
              <a:t>Typewriter Rail System Device</a:t>
            </a:r>
          </a:p>
        </p:txBody>
      </p:sp>
      <p:pic>
        <p:nvPicPr>
          <p:cNvPr id="2" name="Picture 1" descr="A diagram of a machine&#10;&#10;Description automatically generated">
            <a:extLst>
              <a:ext uri="{FF2B5EF4-FFF2-40B4-BE49-F238E27FC236}">
                <a16:creationId xmlns:a16="http://schemas.microsoft.com/office/drawing/2014/main" id="{6B53F560-6AC8-DB2A-15A6-DF22229CE8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284" y="1375234"/>
            <a:ext cx="4907952" cy="3010045"/>
          </a:xfrm>
          <a:prstGeom prst="rect">
            <a:avLst/>
          </a:prstGeom>
        </p:spPr>
      </p:pic>
      <p:sp>
        <p:nvSpPr>
          <p:cNvPr id="5" name="Partial Circle 4">
            <a:extLst>
              <a:ext uri="{FF2B5EF4-FFF2-40B4-BE49-F238E27FC236}">
                <a16:creationId xmlns:a16="http://schemas.microsoft.com/office/drawing/2014/main" id="{0AD5AD3A-7153-DD61-04B2-C85F51107E67}"/>
              </a:ext>
            </a:extLst>
          </p:cNvPr>
          <p:cNvSpPr/>
          <p:nvPr/>
        </p:nvSpPr>
        <p:spPr>
          <a:xfrm>
            <a:off x="2020711" y="4639953"/>
            <a:ext cx="417689" cy="410904"/>
          </a:xfrm>
          <a:prstGeom prst="pi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be 7">
            <a:extLst>
              <a:ext uri="{FF2B5EF4-FFF2-40B4-BE49-F238E27FC236}">
                <a16:creationId xmlns:a16="http://schemas.microsoft.com/office/drawing/2014/main" id="{14B04310-7372-677A-F2B5-CBF50B605C14}"/>
              </a:ext>
            </a:extLst>
          </p:cNvPr>
          <p:cNvSpPr/>
          <p:nvPr/>
        </p:nvSpPr>
        <p:spPr>
          <a:xfrm>
            <a:off x="1866266" y="5173519"/>
            <a:ext cx="731520" cy="578787"/>
          </a:xfrm>
          <a:prstGeom prst="cub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369055-A5A0-6DF2-3987-4972BFBC1334}"/>
              </a:ext>
            </a:extLst>
          </p:cNvPr>
          <p:cNvSpPr txBox="1"/>
          <p:nvPr/>
        </p:nvSpPr>
        <p:spPr>
          <a:xfrm>
            <a:off x="2670806" y="4693680"/>
            <a:ext cx="3021328" cy="923330"/>
          </a:xfrm>
          <a:prstGeom prst="rect">
            <a:avLst/>
          </a:prstGeom>
          <a:noFill/>
        </p:spPr>
        <p:txBody>
          <a:bodyPr wrap="square" rtlCol="0">
            <a:spAutoFit/>
          </a:bodyPr>
          <a:lstStyle/>
          <a:p>
            <a:r>
              <a:rPr lang="en-US" b="1"/>
              <a:t>= Cam &amp; Follower</a:t>
            </a:r>
          </a:p>
          <a:p>
            <a:endParaRPr lang="en-US" b="1"/>
          </a:p>
          <a:p>
            <a:r>
              <a:rPr lang="en-US" b="1"/>
              <a:t>= Power Supply, Wires, etc.</a:t>
            </a:r>
          </a:p>
        </p:txBody>
      </p:sp>
      <p:sp>
        <p:nvSpPr>
          <p:cNvPr id="10" name="TextBox 9">
            <a:extLst>
              <a:ext uri="{FF2B5EF4-FFF2-40B4-BE49-F238E27FC236}">
                <a16:creationId xmlns:a16="http://schemas.microsoft.com/office/drawing/2014/main" id="{100548C7-FEA9-EE58-E248-36D7FE665583}"/>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grpSp>
        <p:nvGrpSpPr>
          <p:cNvPr id="11" name="Group 10">
            <a:extLst>
              <a:ext uri="{FF2B5EF4-FFF2-40B4-BE49-F238E27FC236}">
                <a16:creationId xmlns:a16="http://schemas.microsoft.com/office/drawing/2014/main" id="{508BC9CB-E11F-65A1-3770-69E6F8A7F398}"/>
              </a:ext>
            </a:extLst>
          </p:cNvPr>
          <p:cNvGrpSpPr/>
          <p:nvPr/>
        </p:nvGrpSpPr>
        <p:grpSpPr>
          <a:xfrm>
            <a:off x="5924540" y="1574387"/>
            <a:ext cx="4360344" cy="4168423"/>
            <a:chOff x="5633340" y="1627195"/>
            <a:chExt cx="4360344" cy="4168423"/>
          </a:xfrm>
        </p:grpSpPr>
        <p:sp>
          <p:nvSpPr>
            <p:cNvPr id="12" name="Rectangle: Rounded Corners 11">
              <a:extLst>
                <a:ext uri="{FF2B5EF4-FFF2-40B4-BE49-F238E27FC236}">
                  <a16:creationId xmlns:a16="http://schemas.microsoft.com/office/drawing/2014/main" id="{C3CD3373-90E3-AD40-B80B-2408BCE7C03C}"/>
                </a:ext>
              </a:extLst>
            </p:cNvPr>
            <p:cNvSpPr/>
            <p:nvPr/>
          </p:nvSpPr>
          <p:spPr>
            <a:xfrm>
              <a:off x="5633340" y="1627195"/>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Shaft remains stationary during entire process</a:t>
              </a:r>
            </a:p>
          </p:txBody>
        </p:sp>
        <p:sp>
          <p:nvSpPr>
            <p:cNvPr id="13" name="Rectangle: Rounded Corners 12">
              <a:extLst>
                <a:ext uri="{FF2B5EF4-FFF2-40B4-BE49-F238E27FC236}">
                  <a16:creationId xmlns:a16="http://schemas.microsoft.com/office/drawing/2014/main" id="{04C11B36-21A2-A22E-277B-D96B63B8F16E}"/>
                </a:ext>
              </a:extLst>
            </p:cNvPr>
            <p:cNvSpPr/>
            <p:nvPr/>
          </p:nvSpPr>
          <p:spPr>
            <a:xfrm>
              <a:off x="5633340" y="3073769"/>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The device orbits around the shaft</a:t>
              </a:r>
            </a:p>
          </p:txBody>
        </p:sp>
        <p:sp>
          <p:nvSpPr>
            <p:cNvPr id="14" name="Rectangle: Rounded Corners 13">
              <a:extLst>
                <a:ext uri="{FF2B5EF4-FFF2-40B4-BE49-F238E27FC236}">
                  <a16:creationId xmlns:a16="http://schemas.microsoft.com/office/drawing/2014/main" id="{0D6F5A8B-180E-5BA0-AB56-740C6F6644E4}"/>
                </a:ext>
              </a:extLst>
            </p:cNvPr>
            <p:cNvSpPr/>
            <p:nvPr/>
          </p:nvSpPr>
          <p:spPr>
            <a:xfrm>
              <a:off x="5633340" y="4647598"/>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The device is driven by a servo motor</a:t>
              </a:r>
            </a:p>
          </p:txBody>
        </p:sp>
      </p:grpSp>
    </p:spTree>
    <p:extLst>
      <p:ext uri="{BB962C8B-B14F-4D97-AF65-F5344CB8AC3E}">
        <p14:creationId xmlns:p14="http://schemas.microsoft.com/office/powerpoint/2010/main" val="14926212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3" name="Group 1092">
            <a:extLst>
              <a:ext uri="{FF2B5EF4-FFF2-40B4-BE49-F238E27FC236}">
                <a16:creationId xmlns:a16="http://schemas.microsoft.com/office/drawing/2014/main" id="{B042F2FB-7404-AB9C-927B-16EF60655CA6}"/>
              </a:ext>
            </a:extLst>
          </p:cNvPr>
          <p:cNvGrpSpPr/>
          <p:nvPr/>
        </p:nvGrpSpPr>
        <p:grpSpPr>
          <a:xfrm>
            <a:off x="268250" y="5335140"/>
            <a:ext cx="804672" cy="822960"/>
            <a:chOff x="938919" y="1671032"/>
            <a:chExt cx="804672" cy="822960"/>
          </a:xfrm>
          <a:solidFill>
            <a:schemeClr val="bg2"/>
          </a:solidFill>
        </p:grpSpPr>
        <p:sp>
          <p:nvSpPr>
            <p:cNvPr id="1094" name="Oval 1093">
              <a:extLst>
                <a:ext uri="{FF2B5EF4-FFF2-40B4-BE49-F238E27FC236}">
                  <a16:creationId xmlns:a16="http://schemas.microsoft.com/office/drawing/2014/main" id="{93D057DD-7B6F-B30C-4BE0-D0C95915C818}"/>
                </a:ext>
              </a:extLst>
            </p:cNvPr>
            <p:cNvSpPr/>
            <p:nvPr/>
          </p:nvSpPr>
          <p:spPr>
            <a:xfrm>
              <a:off x="938919" y="1671032"/>
              <a:ext cx="804672" cy="82296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extBox 1094">
              <a:extLst>
                <a:ext uri="{FF2B5EF4-FFF2-40B4-BE49-F238E27FC236}">
                  <a16:creationId xmlns:a16="http://schemas.microsoft.com/office/drawing/2014/main" id="{5994E6B1-0964-BA17-764B-AA94CAE91157}"/>
                </a:ext>
              </a:extLst>
            </p:cNvPr>
            <p:cNvSpPr txBox="1"/>
            <p:nvPr/>
          </p:nvSpPr>
          <p:spPr>
            <a:xfrm>
              <a:off x="1105281" y="1724759"/>
              <a:ext cx="471949" cy="707886"/>
            </a:xfrm>
            <a:prstGeom prst="rect">
              <a:avLst/>
            </a:prstGeom>
            <a:grpFill/>
            <a:ln>
              <a:solidFill>
                <a:schemeClr val="bg2"/>
              </a:solidFill>
            </a:ln>
          </p:spPr>
          <p:txBody>
            <a:bodyPr wrap="square" rtlCol="0">
              <a:spAutoFit/>
            </a:bodyPr>
            <a:lstStyle/>
            <a:p>
              <a:pPr algn="ctr"/>
              <a:r>
                <a:rPr lang="en-US" sz="4000" b="1">
                  <a:solidFill>
                    <a:schemeClr val="bg1"/>
                  </a:solidFill>
                </a:rPr>
                <a:t>5</a:t>
              </a:r>
              <a:endParaRPr lang="en-US" sz="2400" b="1">
                <a:solidFill>
                  <a:schemeClr val="bg1"/>
                </a:solidFill>
              </a:endParaRPr>
            </a:p>
          </p:txBody>
        </p:sp>
      </p:grpSp>
      <p:grpSp>
        <p:nvGrpSpPr>
          <p:cNvPr id="1090" name="Group 1089">
            <a:extLst>
              <a:ext uri="{FF2B5EF4-FFF2-40B4-BE49-F238E27FC236}">
                <a16:creationId xmlns:a16="http://schemas.microsoft.com/office/drawing/2014/main" id="{9C94F12E-9688-52D8-3756-48C9287F3C1B}"/>
              </a:ext>
            </a:extLst>
          </p:cNvPr>
          <p:cNvGrpSpPr/>
          <p:nvPr/>
        </p:nvGrpSpPr>
        <p:grpSpPr>
          <a:xfrm>
            <a:off x="268250" y="4079980"/>
            <a:ext cx="804672" cy="822960"/>
            <a:chOff x="938919" y="1667222"/>
            <a:chExt cx="804672" cy="822960"/>
          </a:xfrm>
          <a:solidFill>
            <a:schemeClr val="bg1">
              <a:lumMod val="65000"/>
            </a:schemeClr>
          </a:solidFill>
        </p:grpSpPr>
        <p:sp>
          <p:nvSpPr>
            <p:cNvPr id="1091" name="Oval 1090">
              <a:extLst>
                <a:ext uri="{FF2B5EF4-FFF2-40B4-BE49-F238E27FC236}">
                  <a16:creationId xmlns:a16="http://schemas.microsoft.com/office/drawing/2014/main" id="{2B40C849-44A0-BD50-0CB6-FC45FA1AA9D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extBox 1091">
              <a:extLst>
                <a:ext uri="{FF2B5EF4-FFF2-40B4-BE49-F238E27FC236}">
                  <a16:creationId xmlns:a16="http://schemas.microsoft.com/office/drawing/2014/main" id="{53EB349F-B195-245F-3C31-AB127F10FC03}"/>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1087" name="Group 1086">
            <a:extLst>
              <a:ext uri="{FF2B5EF4-FFF2-40B4-BE49-F238E27FC236}">
                <a16:creationId xmlns:a16="http://schemas.microsoft.com/office/drawing/2014/main" id="{28DF1DBF-F57C-4436-AF7A-E4C2D8B58534}"/>
              </a:ext>
            </a:extLst>
          </p:cNvPr>
          <p:cNvGrpSpPr/>
          <p:nvPr/>
        </p:nvGrpSpPr>
        <p:grpSpPr>
          <a:xfrm>
            <a:off x="268250" y="2824819"/>
            <a:ext cx="804672" cy="822960"/>
            <a:chOff x="938919" y="1667222"/>
            <a:chExt cx="804672" cy="822960"/>
          </a:xfrm>
          <a:solidFill>
            <a:schemeClr val="bg1">
              <a:lumMod val="65000"/>
            </a:schemeClr>
          </a:solidFill>
        </p:grpSpPr>
        <p:sp>
          <p:nvSpPr>
            <p:cNvPr id="1088" name="Oval 1087">
              <a:extLst>
                <a:ext uri="{FF2B5EF4-FFF2-40B4-BE49-F238E27FC236}">
                  <a16:creationId xmlns:a16="http://schemas.microsoft.com/office/drawing/2014/main" id="{6BE79FCB-4BDB-3ABE-0353-1DEBCC044F26}"/>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extBox 1088">
              <a:extLst>
                <a:ext uri="{FF2B5EF4-FFF2-40B4-BE49-F238E27FC236}">
                  <a16:creationId xmlns:a16="http://schemas.microsoft.com/office/drawing/2014/main" id="{69B2E37A-9F7E-84E7-09E8-28EA16D52A76}"/>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084" name="Group 1083">
            <a:extLst>
              <a:ext uri="{FF2B5EF4-FFF2-40B4-BE49-F238E27FC236}">
                <a16:creationId xmlns:a16="http://schemas.microsoft.com/office/drawing/2014/main" id="{3B91B4BD-3EF5-B7D7-8E20-E0EF3E245AB3}"/>
              </a:ext>
            </a:extLst>
          </p:cNvPr>
          <p:cNvGrpSpPr/>
          <p:nvPr/>
        </p:nvGrpSpPr>
        <p:grpSpPr>
          <a:xfrm>
            <a:off x="268250" y="1569658"/>
            <a:ext cx="804672" cy="822960"/>
            <a:chOff x="938919" y="1667222"/>
            <a:chExt cx="804672" cy="822960"/>
          </a:xfrm>
          <a:solidFill>
            <a:schemeClr val="bg1">
              <a:lumMod val="65000"/>
            </a:schemeClr>
          </a:solidFill>
        </p:grpSpPr>
        <p:sp>
          <p:nvSpPr>
            <p:cNvPr id="1085" name="Oval 1084">
              <a:extLst>
                <a:ext uri="{FF2B5EF4-FFF2-40B4-BE49-F238E27FC236}">
                  <a16:creationId xmlns:a16="http://schemas.microsoft.com/office/drawing/2014/main" id="{0603D23F-5EF1-8967-2B6A-90313F35F9F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FF04C917-2639-1F52-94AA-10E1CBAC8F1F}"/>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83" name="Group 1082">
            <a:extLst>
              <a:ext uri="{FF2B5EF4-FFF2-40B4-BE49-F238E27FC236}">
                <a16:creationId xmlns:a16="http://schemas.microsoft.com/office/drawing/2014/main" id="{5710841C-4C69-C11D-80B4-B912A41AFE23}"/>
              </a:ext>
            </a:extLst>
          </p:cNvPr>
          <p:cNvGrpSpPr/>
          <p:nvPr/>
        </p:nvGrpSpPr>
        <p:grpSpPr>
          <a:xfrm>
            <a:off x="268250" y="314497"/>
            <a:ext cx="804672" cy="822960"/>
            <a:chOff x="938919" y="1667222"/>
            <a:chExt cx="804672" cy="822960"/>
          </a:xfrm>
          <a:solidFill>
            <a:schemeClr val="bg1">
              <a:lumMod val="65000"/>
            </a:schemeClr>
          </a:solidFill>
        </p:grpSpPr>
        <p:sp>
          <p:nvSpPr>
            <p:cNvPr id="1081" name="Oval 1080">
              <a:extLst>
                <a:ext uri="{FF2B5EF4-FFF2-40B4-BE49-F238E27FC236}">
                  <a16:creationId xmlns:a16="http://schemas.microsoft.com/office/drawing/2014/main" id="{C7987D54-322F-5956-43A6-AD666C29E0FD}"/>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extBox 1081">
              <a:extLst>
                <a:ext uri="{FF2B5EF4-FFF2-40B4-BE49-F238E27FC236}">
                  <a16:creationId xmlns:a16="http://schemas.microsoft.com/office/drawing/2014/main" id="{7E0C1F88-118B-5EB9-CE14-F74560DFD504}"/>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1</a:t>
              </a:r>
              <a:endParaRPr lang="en-US" sz="24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18" name="TextBox 17">
            <a:extLst>
              <a:ext uri="{FF2B5EF4-FFF2-40B4-BE49-F238E27FC236}">
                <a16:creationId xmlns:a16="http://schemas.microsoft.com/office/drawing/2014/main" id="{588F2AAE-7513-01F7-BE90-08F814D4C85F}"/>
              </a:ext>
            </a:extLst>
          </p:cNvPr>
          <p:cNvSpPr txBox="1"/>
          <p:nvPr/>
        </p:nvSpPr>
        <p:spPr>
          <a:xfrm>
            <a:off x="724411" y="341257"/>
            <a:ext cx="9172575" cy="769441"/>
          </a:xfrm>
          <a:prstGeom prst="rect">
            <a:avLst/>
          </a:prstGeom>
          <a:noFill/>
        </p:spPr>
        <p:txBody>
          <a:bodyPr wrap="square" rtlCol="0">
            <a:spAutoFit/>
          </a:bodyPr>
          <a:lstStyle/>
          <a:p>
            <a:pPr algn="ctr"/>
            <a:r>
              <a:rPr lang="en-US" sz="4400" b="1">
                <a:solidFill>
                  <a:schemeClr val="bg2"/>
                </a:solidFill>
              </a:rPr>
              <a:t>Helical Cage System</a:t>
            </a:r>
          </a:p>
        </p:txBody>
      </p:sp>
      <p:pic>
        <p:nvPicPr>
          <p:cNvPr id="5" name="Picture 4">
            <a:extLst>
              <a:ext uri="{FF2B5EF4-FFF2-40B4-BE49-F238E27FC236}">
                <a16:creationId xmlns:a16="http://schemas.microsoft.com/office/drawing/2014/main" id="{C88911FC-8266-048A-9FC0-BDB2292C4FD3}"/>
              </a:ext>
            </a:extLst>
          </p:cNvPr>
          <p:cNvPicPr>
            <a:picLocks noChangeAspect="1"/>
          </p:cNvPicPr>
          <p:nvPr/>
        </p:nvPicPr>
        <p:blipFill>
          <a:blip r:embed="rId2"/>
          <a:stretch>
            <a:fillRect/>
          </a:stretch>
        </p:blipFill>
        <p:spPr>
          <a:xfrm>
            <a:off x="2611666" y="1047457"/>
            <a:ext cx="1815469" cy="5200643"/>
          </a:xfrm>
          <a:prstGeom prst="rect">
            <a:avLst/>
          </a:prstGeom>
        </p:spPr>
      </p:pic>
      <p:sp>
        <p:nvSpPr>
          <p:cNvPr id="8" name="TextBox 7">
            <a:extLst>
              <a:ext uri="{FF2B5EF4-FFF2-40B4-BE49-F238E27FC236}">
                <a16:creationId xmlns:a16="http://schemas.microsoft.com/office/drawing/2014/main" id="{A08648C7-8AC8-004A-F91D-56E01DD08F05}"/>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grpSp>
        <p:nvGrpSpPr>
          <p:cNvPr id="9" name="Group 8">
            <a:extLst>
              <a:ext uri="{FF2B5EF4-FFF2-40B4-BE49-F238E27FC236}">
                <a16:creationId xmlns:a16="http://schemas.microsoft.com/office/drawing/2014/main" id="{477199A2-06D3-2188-9828-C953DBA8073D}"/>
              </a:ext>
            </a:extLst>
          </p:cNvPr>
          <p:cNvGrpSpPr/>
          <p:nvPr/>
        </p:nvGrpSpPr>
        <p:grpSpPr>
          <a:xfrm>
            <a:off x="5815744" y="1506030"/>
            <a:ext cx="4360344" cy="4168423"/>
            <a:chOff x="5633340" y="1627195"/>
            <a:chExt cx="4360344" cy="4168423"/>
          </a:xfrm>
        </p:grpSpPr>
        <p:sp>
          <p:nvSpPr>
            <p:cNvPr id="10" name="Rectangle: Rounded Corners 9">
              <a:extLst>
                <a:ext uri="{FF2B5EF4-FFF2-40B4-BE49-F238E27FC236}">
                  <a16:creationId xmlns:a16="http://schemas.microsoft.com/office/drawing/2014/main" id="{2E06D4C7-D4B9-A9C5-34DE-903A78A8F60F}"/>
                </a:ext>
              </a:extLst>
            </p:cNvPr>
            <p:cNvSpPr/>
            <p:nvPr/>
          </p:nvSpPr>
          <p:spPr>
            <a:xfrm>
              <a:off x="5633340" y="1627195"/>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The shaft is mounted vertically during the measuring process</a:t>
              </a:r>
            </a:p>
          </p:txBody>
        </p:sp>
        <p:sp>
          <p:nvSpPr>
            <p:cNvPr id="11" name="Rectangle: Rounded Corners 10">
              <a:extLst>
                <a:ext uri="{FF2B5EF4-FFF2-40B4-BE49-F238E27FC236}">
                  <a16:creationId xmlns:a16="http://schemas.microsoft.com/office/drawing/2014/main" id="{BB5E92EE-E1DD-8DF0-29CA-D2743FD1D2C9}"/>
                </a:ext>
              </a:extLst>
            </p:cNvPr>
            <p:cNvSpPr/>
            <p:nvPr/>
          </p:nvSpPr>
          <p:spPr>
            <a:xfrm>
              <a:off x="5633340" y="3073769"/>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The helical cage is only around the magnetic portion of the shaft</a:t>
              </a:r>
            </a:p>
          </p:txBody>
        </p:sp>
        <p:sp>
          <p:nvSpPr>
            <p:cNvPr id="12" name="Rectangle: Rounded Corners 11">
              <a:extLst>
                <a:ext uri="{FF2B5EF4-FFF2-40B4-BE49-F238E27FC236}">
                  <a16:creationId xmlns:a16="http://schemas.microsoft.com/office/drawing/2014/main" id="{C163AC72-D749-04E8-E04F-711EC7E2043E}"/>
                </a:ext>
              </a:extLst>
            </p:cNvPr>
            <p:cNvSpPr/>
            <p:nvPr/>
          </p:nvSpPr>
          <p:spPr>
            <a:xfrm>
              <a:off x="5633340" y="4647598"/>
              <a:ext cx="4360344" cy="1148020"/>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The flux meter probe rides along the helical track and takes measurements</a:t>
              </a:r>
            </a:p>
          </p:txBody>
        </p:sp>
      </p:grpSp>
    </p:spTree>
    <p:extLst>
      <p:ext uri="{BB962C8B-B14F-4D97-AF65-F5344CB8AC3E}">
        <p14:creationId xmlns:p14="http://schemas.microsoft.com/office/powerpoint/2010/main" val="41137972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id="{5158C524-37A2-0854-B896-29D89258CDB8}"/>
              </a:ext>
            </a:extLst>
          </p:cNvPr>
          <p:cNvPicPr>
            <a:picLocks noChangeAspect="1"/>
          </p:cNvPicPr>
          <p:nvPr/>
        </p:nvPicPr>
        <p:blipFill>
          <a:blip r:embed="rId2"/>
          <a:stretch>
            <a:fillRect/>
          </a:stretch>
        </p:blipFill>
        <p:spPr>
          <a:xfrm>
            <a:off x="133790" y="3525874"/>
            <a:ext cx="3236830" cy="954107"/>
          </a:xfrm>
          <a:prstGeom prst="rect">
            <a:avLst/>
          </a:prstGeom>
        </p:spPr>
      </p:pic>
      <p:grpSp>
        <p:nvGrpSpPr>
          <p:cNvPr id="1052" name="Group 1051">
            <a:extLst>
              <a:ext uri="{FF2B5EF4-FFF2-40B4-BE49-F238E27FC236}">
                <a16:creationId xmlns:a16="http://schemas.microsoft.com/office/drawing/2014/main" id="{E859B7CC-4B41-E2EE-BB10-F3B43D55D1B0}"/>
              </a:ext>
            </a:extLst>
          </p:cNvPr>
          <p:cNvGrpSpPr/>
          <p:nvPr/>
        </p:nvGrpSpPr>
        <p:grpSpPr>
          <a:xfrm>
            <a:off x="8356664" y="1397356"/>
            <a:ext cx="1097280" cy="1097280"/>
            <a:chOff x="1967510" y="2341619"/>
            <a:chExt cx="1097280" cy="1097280"/>
          </a:xfrm>
          <a:solidFill>
            <a:schemeClr val="bg1">
              <a:lumMod val="65000"/>
            </a:schemeClr>
          </a:solidFill>
        </p:grpSpPr>
        <p:sp>
          <p:nvSpPr>
            <p:cNvPr id="1079" name="Oval 1078">
              <a:extLst>
                <a:ext uri="{FF2B5EF4-FFF2-40B4-BE49-F238E27FC236}">
                  <a16:creationId xmlns:a16="http://schemas.microsoft.com/office/drawing/2014/main" id="{D2F9C56D-A24F-D690-8F41-3B599786EC86}"/>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extBox 1079">
              <a:extLst>
                <a:ext uri="{FF2B5EF4-FFF2-40B4-BE49-F238E27FC236}">
                  <a16:creationId xmlns:a16="http://schemas.microsoft.com/office/drawing/2014/main" id="{3E131E17-1EAC-E621-7247-601B1E2B9A77}"/>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3</a:t>
              </a:r>
              <a:endParaRPr lang="en-US" sz="3600" b="1">
                <a:solidFill>
                  <a:schemeClr val="bg1"/>
                </a:solidFill>
              </a:endParaRPr>
            </a:p>
          </p:txBody>
        </p:sp>
      </p:grpSp>
      <p:grpSp>
        <p:nvGrpSpPr>
          <p:cNvPr id="1049" name="Group 1048">
            <a:extLst>
              <a:ext uri="{FF2B5EF4-FFF2-40B4-BE49-F238E27FC236}">
                <a16:creationId xmlns:a16="http://schemas.microsoft.com/office/drawing/2014/main" id="{5B30A7DC-FE01-5759-CFBA-6D3304EC7551}"/>
              </a:ext>
            </a:extLst>
          </p:cNvPr>
          <p:cNvGrpSpPr/>
          <p:nvPr/>
        </p:nvGrpSpPr>
        <p:grpSpPr>
          <a:xfrm>
            <a:off x="4783784" y="1397867"/>
            <a:ext cx="1097280" cy="1097280"/>
            <a:chOff x="1967510" y="2341619"/>
            <a:chExt cx="1097280" cy="1097280"/>
          </a:xfrm>
          <a:solidFill>
            <a:schemeClr val="bg1">
              <a:lumMod val="65000"/>
            </a:schemeClr>
          </a:solidFill>
        </p:grpSpPr>
        <p:sp>
          <p:nvSpPr>
            <p:cNvPr id="1050" name="Oval 1049">
              <a:extLst>
                <a:ext uri="{FF2B5EF4-FFF2-40B4-BE49-F238E27FC236}">
                  <a16:creationId xmlns:a16="http://schemas.microsoft.com/office/drawing/2014/main" id="{87B4BF12-7D6D-B85F-94B3-B7142B30D9FB}"/>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TextBox 1050">
              <a:extLst>
                <a:ext uri="{FF2B5EF4-FFF2-40B4-BE49-F238E27FC236}">
                  <a16:creationId xmlns:a16="http://schemas.microsoft.com/office/drawing/2014/main" id="{68F0695C-582F-A6FD-1BDC-0149CD084415}"/>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2</a:t>
              </a:r>
              <a:endParaRPr lang="en-US" sz="3600" b="1">
                <a:solidFill>
                  <a:schemeClr val="bg1"/>
                </a:solidFill>
              </a:endParaRPr>
            </a:p>
          </p:txBody>
        </p:sp>
      </p:grpSp>
      <p:grpSp>
        <p:nvGrpSpPr>
          <p:cNvPr id="1044" name="Group 1043">
            <a:extLst>
              <a:ext uri="{FF2B5EF4-FFF2-40B4-BE49-F238E27FC236}">
                <a16:creationId xmlns:a16="http://schemas.microsoft.com/office/drawing/2014/main" id="{4BD4C9B1-6D7B-6243-E99B-6B12682E7B31}"/>
              </a:ext>
            </a:extLst>
          </p:cNvPr>
          <p:cNvGrpSpPr/>
          <p:nvPr/>
        </p:nvGrpSpPr>
        <p:grpSpPr>
          <a:xfrm>
            <a:off x="1210550" y="1398598"/>
            <a:ext cx="1097280" cy="1097280"/>
            <a:chOff x="1967510" y="2341619"/>
            <a:chExt cx="1097280" cy="1097280"/>
          </a:xfrm>
          <a:solidFill>
            <a:schemeClr val="bg2"/>
          </a:solidFill>
        </p:grpSpPr>
        <p:sp>
          <p:nvSpPr>
            <p:cNvPr id="1042" name="Oval 1041">
              <a:extLst>
                <a:ext uri="{FF2B5EF4-FFF2-40B4-BE49-F238E27FC236}">
                  <a16:creationId xmlns:a16="http://schemas.microsoft.com/office/drawing/2014/main" id="{E3BBB74A-A83C-6DD4-34DB-B1A9974976C1}"/>
                </a:ext>
              </a:extLst>
            </p:cNvPr>
            <p:cNvSpPr/>
            <p:nvPr/>
          </p:nvSpPr>
          <p:spPr>
            <a:xfrm>
              <a:off x="1967510" y="2341619"/>
              <a:ext cx="1097280" cy="109728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extBox 1042">
              <a:extLst>
                <a:ext uri="{FF2B5EF4-FFF2-40B4-BE49-F238E27FC236}">
                  <a16:creationId xmlns:a16="http://schemas.microsoft.com/office/drawing/2014/main" id="{A073FA85-041F-4C81-AE52-519EB3D71FBE}"/>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1</a:t>
              </a:r>
              <a:endParaRPr lang="en-US" sz="36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High Fidelity Concepts</a:t>
            </a:r>
          </a:p>
        </p:txBody>
      </p:sp>
      <p:grpSp>
        <p:nvGrpSpPr>
          <p:cNvPr id="52" name="Group 51">
            <a:extLst>
              <a:ext uri="{FF2B5EF4-FFF2-40B4-BE49-F238E27FC236}">
                <a16:creationId xmlns:a16="http://schemas.microsoft.com/office/drawing/2014/main" id="{7BEFBB88-3ADA-D050-EE72-F2DF231ACC0C}"/>
              </a:ext>
            </a:extLst>
          </p:cNvPr>
          <p:cNvGrpSpPr/>
          <p:nvPr/>
        </p:nvGrpSpPr>
        <p:grpSpPr>
          <a:xfrm>
            <a:off x="-69569" y="1397501"/>
            <a:ext cx="3657600" cy="4962006"/>
            <a:chOff x="-15452" y="1386911"/>
            <a:chExt cx="2170909" cy="4813085"/>
          </a:xfrm>
        </p:grpSpPr>
        <p:grpSp>
          <p:nvGrpSpPr>
            <p:cNvPr id="53" name="Group 52">
              <a:extLst>
                <a:ext uri="{FF2B5EF4-FFF2-40B4-BE49-F238E27FC236}">
                  <a16:creationId xmlns:a16="http://schemas.microsoft.com/office/drawing/2014/main" id="{58899AAB-F085-0629-EFD8-B592A82EAAA8}"/>
                </a:ext>
              </a:extLst>
            </p:cNvPr>
            <p:cNvGrpSpPr/>
            <p:nvPr/>
          </p:nvGrpSpPr>
          <p:grpSpPr>
            <a:xfrm>
              <a:off x="64162" y="1386911"/>
              <a:ext cx="2011680" cy="4810587"/>
              <a:chOff x="81503" y="1406577"/>
              <a:chExt cx="2011680" cy="4810587"/>
            </a:xfrm>
          </p:grpSpPr>
          <p:sp>
            <p:nvSpPr>
              <p:cNvPr id="55" name="Rectangle: Rounded Corners 54">
                <a:extLst>
                  <a:ext uri="{FF2B5EF4-FFF2-40B4-BE49-F238E27FC236}">
                    <a16:creationId xmlns:a16="http://schemas.microsoft.com/office/drawing/2014/main" id="{2F0C3843-76E6-A165-8D4C-A909097147E7}"/>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A592AE8-6824-D653-40C7-68B1DAC94C9E}"/>
                  </a:ext>
                </a:extLst>
              </p:cNvPr>
              <p:cNvSpPr/>
              <p:nvPr/>
            </p:nvSpPr>
            <p:spPr>
              <a:xfrm>
                <a:off x="761706" y="1406577"/>
                <a:ext cx="651273" cy="1064348"/>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3E33B3EB-5A3C-F436-E57D-DDDE1BD5A004}"/>
                  </a:ext>
                </a:extLst>
              </p:cNvPr>
              <p:cNvSpPr txBox="1"/>
              <p:nvPr/>
            </p:nvSpPr>
            <p:spPr>
              <a:xfrm>
                <a:off x="851368" y="1490942"/>
                <a:ext cx="471949" cy="895619"/>
              </a:xfrm>
              <a:prstGeom prst="rect">
                <a:avLst/>
              </a:prstGeom>
              <a:noFill/>
            </p:spPr>
            <p:txBody>
              <a:bodyPr wrap="square" rtlCol="0">
                <a:spAutoFit/>
              </a:bodyPr>
              <a:lstStyle/>
              <a:p>
                <a:pPr algn="ctr"/>
                <a:r>
                  <a:rPr lang="en-US" sz="5400" b="1">
                    <a:solidFill>
                      <a:schemeClr val="bg1"/>
                    </a:solidFill>
                  </a:rPr>
                  <a:t>1</a:t>
                </a:r>
                <a:endParaRPr lang="en-US" sz="3600" b="1">
                  <a:solidFill>
                    <a:schemeClr val="bg1"/>
                  </a:solidFill>
                </a:endParaRPr>
              </a:p>
            </p:txBody>
          </p:sp>
        </p:grpSp>
        <p:sp>
          <p:nvSpPr>
            <p:cNvPr id="54" name="TextBox 53">
              <a:extLst>
                <a:ext uri="{FF2B5EF4-FFF2-40B4-BE49-F238E27FC236}">
                  <a16:creationId xmlns:a16="http://schemas.microsoft.com/office/drawing/2014/main" id="{65497071-F370-4D08-FBC5-B42C5554E472}"/>
                </a:ext>
              </a:extLst>
            </p:cNvPr>
            <p:cNvSpPr txBox="1"/>
            <p:nvPr/>
          </p:nvSpPr>
          <p:spPr>
            <a:xfrm>
              <a:off x="-15452" y="5274524"/>
              <a:ext cx="2170909" cy="925472"/>
            </a:xfrm>
            <a:prstGeom prst="rect">
              <a:avLst/>
            </a:prstGeom>
            <a:noFill/>
          </p:spPr>
          <p:txBody>
            <a:bodyPr wrap="square" rtlCol="0">
              <a:spAutoFit/>
            </a:bodyPr>
            <a:lstStyle/>
            <a:p>
              <a:pPr algn="ctr"/>
              <a:r>
                <a:rPr lang="en-US" sz="2800" b="1">
                  <a:solidFill>
                    <a:srgbClr val="EE7624"/>
                  </a:solidFill>
                </a:rPr>
                <a:t>Horizontal Lathe Device</a:t>
              </a:r>
            </a:p>
          </p:txBody>
        </p:sp>
      </p:grpSp>
      <p:grpSp>
        <p:nvGrpSpPr>
          <p:cNvPr id="1024" name="Group 1023">
            <a:extLst>
              <a:ext uri="{FF2B5EF4-FFF2-40B4-BE49-F238E27FC236}">
                <a16:creationId xmlns:a16="http://schemas.microsoft.com/office/drawing/2014/main" id="{E2D96573-E8E1-B794-353D-9163DE0CD34D}"/>
              </a:ext>
            </a:extLst>
          </p:cNvPr>
          <p:cNvGrpSpPr/>
          <p:nvPr/>
        </p:nvGrpSpPr>
        <p:grpSpPr>
          <a:xfrm>
            <a:off x="7076899" y="1397501"/>
            <a:ext cx="3657600" cy="4962006"/>
            <a:chOff x="-15452" y="1386911"/>
            <a:chExt cx="2170909" cy="4813085"/>
          </a:xfrm>
        </p:grpSpPr>
        <p:grpSp>
          <p:nvGrpSpPr>
            <p:cNvPr id="1025" name="Group 1024">
              <a:extLst>
                <a:ext uri="{FF2B5EF4-FFF2-40B4-BE49-F238E27FC236}">
                  <a16:creationId xmlns:a16="http://schemas.microsoft.com/office/drawing/2014/main" id="{19601659-6A94-3CB0-A53E-6D4968E6A962}"/>
                </a:ext>
              </a:extLst>
            </p:cNvPr>
            <p:cNvGrpSpPr/>
            <p:nvPr/>
          </p:nvGrpSpPr>
          <p:grpSpPr>
            <a:xfrm>
              <a:off x="64162" y="1386911"/>
              <a:ext cx="2011680" cy="4810587"/>
              <a:chOff x="81503" y="1406577"/>
              <a:chExt cx="2011680" cy="4810587"/>
            </a:xfrm>
          </p:grpSpPr>
          <p:sp>
            <p:nvSpPr>
              <p:cNvPr id="1027" name="Rectangle: Rounded Corners 1026">
                <a:extLst>
                  <a:ext uri="{FF2B5EF4-FFF2-40B4-BE49-F238E27FC236}">
                    <a16:creationId xmlns:a16="http://schemas.microsoft.com/office/drawing/2014/main" id="{D5BF27B8-B7BC-15F8-019D-38605A1F972C}"/>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4E447A6E-C5A6-D312-947C-5C03F9469F14}"/>
                  </a:ext>
                </a:extLst>
              </p:cNvPr>
              <p:cNvSpPr/>
              <p:nvPr/>
            </p:nvSpPr>
            <p:spPr>
              <a:xfrm>
                <a:off x="761706" y="1406577"/>
                <a:ext cx="651273" cy="1064348"/>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a:extLst>
                  <a:ext uri="{FF2B5EF4-FFF2-40B4-BE49-F238E27FC236}">
                    <a16:creationId xmlns:a16="http://schemas.microsoft.com/office/drawing/2014/main" id="{A62E5C7D-E576-609E-DEC5-343BA6157108}"/>
                  </a:ext>
                </a:extLst>
              </p:cNvPr>
              <p:cNvSpPr txBox="1"/>
              <p:nvPr/>
            </p:nvSpPr>
            <p:spPr>
              <a:xfrm>
                <a:off x="851368" y="1490942"/>
                <a:ext cx="471949" cy="895619"/>
              </a:xfrm>
              <a:prstGeom prst="rect">
                <a:avLst/>
              </a:prstGeom>
              <a:noFill/>
            </p:spPr>
            <p:txBody>
              <a:bodyPr wrap="square" rtlCol="0">
                <a:spAutoFit/>
              </a:bodyPr>
              <a:lstStyle/>
              <a:p>
                <a:pPr algn="ctr"/>
                <a:r>
                  <a:rPr lang="en-US" sz="5400" b="1">
                    <a:solidFill>
                      <a:schemeClr val="bg1"/>
                    </a:solidFill>
                  </a:rPr>
                  <a:t>3</a:t>
                </a:r>
                <a:endParaRPr lang="en-US" sz="3600" b="1">
                  <a:solidFill>
                    <a:schemeClr val="bg1"/>
                  </a:solidFill>
                </a:endParaRPr>
              </a:p>
            </p:txBody>
          </p:sp>
        </p:grpSp>
        <p:sp>
          <p:nvSpPr>
            <p:cNvPr id="1026" name="TextBox 1025">
              <a:extLst>
                <a:ext uri="{FF2B5EF4-FFF2-40B4-BE49-F238E27FC236}">
                  <a16:creationId xmlns:a16="http://schemas.microsoft.com/office/drawing/2014/main" id="{81DB383E-470E-F0CD-20C1-4B4F721BF402}"/>
                </a:ext>
              </a:extLst>
            </p:cNvPr>
            <p:cNvSpPr txBox="1"/>
            <p:nvPr/>
          </p:nvSpPr>
          <p:spPr>
            <a:xfrm>
              <a:off x="-15452" y="5274524"/>
              <a:ext cx="2170909" cy="925472"/>
            </a:xfrm>
            <a:prstGeom prst="rect">
              <a:avLst/>
            </a:prstGeom>
            <a:noFill/>
          </p:spPr>
          <p:txBody>
            <a:bodyPr wrap="square" rtlCol="0">
              <a:spAutoFit/>
            </a:bodyPr>
            <a:lstStyle/>
            <a:p>
              <a:pPr algn="ctr"/>
              <a:r>
                <a:rPr lang="en-US" sz="2800" b="1">
                  <a:solidFill>
                    <a:srgbClr val="EE7624"/>
                  </a:solidFill>
                </a:rPr>
                <a:t>Lean and Peck Sensor Probe Device</a:t>
              </a:r>
            </a:p>
          </p:txBody>
        </p:sp>
      </p:grpSp>
      <p:grpSp>
        <p:nvGrpSpPr>
          <p:cNvPr id="1030" name="Group 1029">
            <a:extLst>
              <a:ext uri="{FF2B5EF4-FFF2-40B4-BE49-F238E27FC236}">
                <a16:creationId xmlns:a16="http://schemas.microsoft.com/office/drawing/2014/main" id="{B856E57E-6F73-1B68-D86B-7BC6784713A1}"/>
              </a:ext>
            </a:extLst>
          </p:cNvPr>
          <p:cNvGrpSpPr/>
          <p:nvPr/>
        </p:nvGrpSpPr>
        <p:grpSpPr>
          <a:xfrm>
            <a:off x="3503665" y="1397501"/>
            <a:ext cx="3657600" cy="4962006"/>
            <a:chOff x="-15452" y="1386911"/>
            <a:chExt cx="2170909" cy="4813085"/>
          </a:xfrm>
        </p:grpSpPr>
        <p:grpSp>
          <p:nvGrpSpPr>
            <p:cNvPr id="1031" name="Group 1030">
              <a:extLst>
                <a:ext uri="{FF2B5EF4-FFF2-40B4-BE49-F238E27FC236}">
                  <a16:creationId xmlns:a16="http://schemas.microsoft.com/office/drawing/2014/main" id="{B3328C88-9522-EC94-56CE-9C701D846DEF}"/>
                </a:ext>
              </a:extLst>
            </p:cNvPr>
            <p:cNvGrpSpPr/>
            <p:nvPr/>
          </p:nvGrpSpPr>
          <p:grpSpPr>
            <a:xfrm>
              <a:off x="64162" y="1386911"/>
              <a:ext cx="2011680" cy="4810587"/>
              <a:chOff x="81503" y="1406577"/>
              <a:chExt cx="2011680" cy="4810587"/>
            </a:xfrm>
          </p:grpSpPr>
          <p:sp>
            <p:nvSpPr>
              <p:cNvPr id="1033" name="Rectangle: Rounded Corners 1032">
                <a:extLst>
                  <a:ext uri="{FF2B5EF4-FFF2-40B4-BE49-F238E27FC236}">
                    <a16:creationId xmlns:a16="http://schemas.microsoft.com/office/drawing/2014/main" id="{1CE13472-B8BB-D2F8-6588-EE6C9736015E}"/>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E7478EA9-035B-EC35-01A1-B43031887758}"/>
                  </a:ext>
                </a:extLst>
              </p:cNvPr>
              <p:cNvSpPr/>
              <p:nvPr/>
            </p:nvSpPr>
            <p:spPr>
              <a:xfrm>
                <a:off x="761706" y="1406577"/>
                <a:ext cx="651273" cy="1064348"/>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a:extLst>
                  <a:ext uri="{FF2B5EF4-FFF2-40B4-BE49-F238E27FC236}">
                    <a16:creationId xmlns:a16="http://schemas.microsoft.com/office/drawing/2014/main" id="{437EE422-CAD4-A6A0-BFA0-9C2546173EAC}"/>
                  </a:ext>
                </a:extLst>
              </p:cNvPr>
              <p:cNvSpPr txBox="1"/>
              <p:nvPr/>
            </p:nvSpPr>
            <p:spPr>
              <a:xfrm>
                <a:off x="851368" y="1490942"/>
                <a:ext cx="471949" cy="895619"/>
              </a:xfrm>
              <a:prstGeom prst="rect">
                <a:avLst/>
              </a:prstGeom>
              <a:noFill/>
            </p:spPr>
            <p:txBody>
              <a:bodyPr wrap="square" rtlCol="0">
                <a:spAutoFit/>
              </a:bodyPr>
              <a:lstStyle/>
              <a:p>
                <a:pPr algn="ctr"/>
                <a:r>
                  <a:rPr lang="en-US" sz="5400" b="1">
                    <a:solidFill>
                      <a:schemeClr val="bg1"/>
                    </a:solidFill>
                  </a:rPr>
                  <a:t>2</a:t>
                </a:r>
                <a:endParaRPr lang="en-US" sz="3600" b="1">
                  <a:solidFill>
                    <a:schemeClr val="bg1"/>
                  </a:solidFill>
                </a:endParaRPr>
              </a:p>
            </p:txBody>
          </p:sp>
        </p:grpSp>
        <p:sp>
          <p:nvSpPr>
            <p:cNvPr id="1032" name="TextBox 1031">
              <a:extLst>
                <a:ext uri="{FF2B5EF4-FFF2-40B4-BE49-F238E27FC236}">
                  <a16:creationId xmlns:a16="http://schemas.microsoft.com/office/drawing/2014/main" id="{7D6B6944-69E0-8765-CBB2-10E66134BDE4}"/>
                </a:ext>
              </a:extLst>
            </p:cNvPr>
            <p:cNvSpPr txBox="1"/>
            <p:nvPr/>
          </p:nvSpPr>
          <p:spPr>
            <a:xfrm>
              <a:off x="-15452" y="5274524"/>
              <a:ext cx="2170909" cy="925472"/>
            </a:xfrm>
            <a:prstGeom prst="rect">
              <a:avLst/>
            </a:prstGeom>
            <a:noFill/>
          </p:spPr>
          <p:txBody>
            <a:bodyPr wrap="square" rtlCol="0">
              <a:spAutoFit/>
            </a:bodyPr>
            <a:lstStyle/>
            <a:p>
              <a:pPr algn="ctr"/>
              <a:r>
                <a:rPr lang="en-US" sz="2800" b="1">
                  <a:solidFill>
                    <a:srgbClr val="EE7624"/>
                  </a:solidFill>
                </a:rPr>
                <a:t>Horizontal Roller Bearings Device</a:t>
              </a:r>
            </a:p>
          </p:txBody>
        </p:sp>
      </p:grpSp>
      <p:pic>
        <p:nvPicPr>
          <p:cNvPr id="1039" name="Picture 1038">
            <a:extLst>
              <a:ext uri="{FF2B5EF4-FFF2-40B4-BE49-F238E27FC236}">
                <a16:creationId xmlns:a16="http://schemas.microsoft.com/office/drawing/2014/main" id="{85DBA429-2975-8FA9-E912-0D5F0918F5FB}"/>
              </a:ext>
            </a:extLst>
          </p:cNvPr>
          <p:cNvPicPr>
            <a:picLocks noChangeAspect="1"/>
          </p:cNvPicPr>
          <p:nvPr/>
        </p:nvPicPr>
        <p:blipFill>
          <a:blip r:embed="rId3"/>
          <a:stretch>
            <a:fillRect/>
          </a:stretch>
        </p:blipFill>
        <p:spPr>
          <a:xfrm>
            <a:off x="3700294" y="3566383"/>
            <a:ext cx="3267411" cy="873088"/>
          </a:xfrm>
          <a:prstGeom prst="rect">
            <a:avLst/>
          </a:prstGeom>
        </p:spPr>
      </p:pic>
      <p:pic>
        <p:nvPicPr>
          <p:cNvPr id="1041" name="Picture 1040">
            <a:extLst>
              <a:ext uri="{FF2B5EF4-FFF2-40B4-BE49-F238E27FC236}">
                <a16:creationId xmlns:a16="http://schemas.microsoft.com/office/drawing/2014/main" id="{8D381EA6-8292-0C8E-4834-5BB622BB9BFD}"/>
              </a:ext>
            </a:extLst>
          </p:cNvPr>
          <p:cNvPicPr>
            <a:picLocks noChangeAspect="1"/>
          </p:cNvPicPr>
          <p:nvPr/>
        </p:nvPicPr>
        <p:blipFill>
          <a:blip r:embed="rId4"/>
          <a:stretch>
            <a:fillRect/>
          </a:stretch>
        </p:blipFill>
        <p:spPr>
          <a:xfrm>
            <a:off x="7286314" y="3234812"/>
            <a:ext cx="3205685" cy="1536231"/>
          </a:xfrm>
          <a:prstGeom prst="rect">
            <a:avLst/>
          </a:prstGeom>
        </p:spPr>
      </p:pic>
      <p:sp>
        <p:nvSpPr>
          <p:cNvPr id="1081" name="TextBox 1080">
            <a:extLst>
              <a:ext uri="{FF2B5EF4-FFF2-40B4-BE49-F238E27FC236}">
                <a16:creationId xmlns:a16="http://schemas.microsoft.com/office/drawing/2014/main" id="{590ACB02-AC63-C937-F8DB-657541C6029A}"/>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26588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2" name="Group 1051">
            <a:extLst>
              <a:ext uri="{FF2B5EF4-FFF2-40B4-BE49-F238E27FC236}">
                <a16:creationId xmlns:a16="http://schemas.microsoft.com/office/drawing/2014/main" id="{E859B7CC-4B41-E2EE-BB10-F3B43D55D1B0}"/>
              </a:ext>
            </a:extLst>
          </p:cNvPr>
          <p:cNvGrpSpPr/>
          <p:nvPr/>
        </p:nvGrpSpPr>
        <p:grpSpPr>
          <a:xfrm>
            <a:off x="357706" y="4699907"/>
            <a:ext cx="1097280" cy="1097280"/>
            <a:chOff x="1967510" y="2341619"/>
            <a:chExt cx="1097280" cy="1097280"/>
          </a:xfrm>
          <a:solidFill>
            <a:schemeClr val="bg1">
              <a:lumMod val="65000"/>
            </a:schemeClr>
          </a:solidFill>
        </p:grpSpPr>
        <p:sp>
          <p:nvSpPr>
            <p:cNvPr id="1079" name="Oval 1078">
              <a:extLst>
                <a:ext uri="{FF2B5EF4-FFF2-40B4-BE49-F238E27FC236}">
                  <a16:creationId xmlns:a16="http://schemas.microsoft.com/office/drawing/2014/main" id="{D2F9C56D-A24F-D690-8F41-3B599786EC86}"/>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extBox 1079">
              <a:extLst>
                <a:ext uri="{FF2B5EF4-FFF2-40B4-BE49-F238E27FC236}">
                  <a16:creationId xmlns:a16="http://schemas.microsoft.com/office/drawing/2014/main" id="{3E131E17-1EAC-E621-7247-601B1E2B9A77}"/>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3</a:t>
              </a:r>
              <a:endParaRPr lang="en-US" sz="3600" b="1">
                <a:solidFill>
                  <a:schemeClr val="bg1"/>
                </a:solidFill>
              </a:endParaRPr>
            </a:p>
          </p:txBody>
        </p:sp>
      </p:grpSp>
      <p:grpSp>
        <p:nvGrpSpPr>
          <p:cNvPr id="1049" name="Group 1048">
            <a:extLst>
              <a:ext uri="{FF2B5EF4-FFF2-40B4-BE49-F238E27FC236}">
                <a16:creationId xmlns:a16="http://schemas.microsoft.com/office/drawing/2014/main" id="{5B30A7DC-FE01-5759-CFBA-6D3304EC7551}"/>
              </a:ext>
            </a:extLst>
          </p:cNvPr>
          <p:cNvGrpSpPr/>
          <p:nvPr/>
        </p:nvGrpSpPr>
        <p:grpSpPr>
          <a:xfrm>
            <a:off x="357706" y="2610674"/>
            <a:ext cx="1097280" cy="1097280"/>
            <a:chOff x="1967510" y="2341619"/>
            <a:chExt cx="1097280" cy="1097280"/>
          </a:xfrm>
          <a:solidFill>
            <a:schemeClr val="bg1">
              <a:lumMod val="65000"/>
            </a:schemeClr>
          </a:solidFill>
        </p:grpSpPr>
        <p:sp>
          <p:nvSpPr>
            <p:cNvPr id="1050" name="Oval 1049">
              <a:extLst>
                <a:ext uri="{FF2B5EF4-FFF2-40B4-BE49-F238E27FC236}">
                  <a16:creationId xmlns:a16="http://schemas.microsoft.com/office/drawing/2014/main" id="{87B4BF12-7D6D-B85F-94B3-B7142B30D9FB}"/>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TextBox 1050">
              <a:extLst>
                <a:ext uri="{FF2B5EF4-FFF2-40B4-BE49-F238E27FC236}">
                  <a16:creationId xmlns:a16="http://schemas.microsoft.com/office/drawing/2014/main" id="{68F0695C-582F-A6FD-1BDC-0149CD084415}"/>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2</a:t>
              </a:r>
              <a:endParaRPr lang="en-US" sz="3600" b="1">
                <a:solidFill>
                  <a:schemeClr val="bg1"/>
                </a:solidFill>
              </a:endParaRPr>
            </a:p>
          </p:txBody>
        </p:sp>
      </p:grpSp>
      <p:grpSp>
        <p:nvGrpSpPr>
          <p:cNvPr id="1044" name="Group 1043">
            <a:extLst>
              <a:ext uri="{FF2B5EF4-FFF2-40B4-BE49-F238E27FC236}">
                <a16:creationId xmlns:a16="http://schemas.microsoft.com/office/drawing/2014/main" id="{4BD4C9B1-6D7B-6243-E99B-6B12682E7B31}"/>
              </a:ext>
            </a:extLst>
          </p:cNvPr>
          <p:cNvGrpSpPr/>
          <p:nvPr/>
        </p:nvGrpSpPr>
        <p:grpSpPr>
          <a:xfrm>
            <a:off x="357706" y="521440"/>
            <a:ext cx="1097280" cy="1097280"/>
            <a:chOff x="1967510" y="2341619"/>
            <a:chExt cx="1097280" cy="1097280"/>
          </a:xfrm>
          <a:solidFill>
            <a:schemeClr val="bg2"/>
          </a:solidFill>
        </p:grpSpPr>
        <p:sp>
          <p:nvSpPr>
            <p:cNvPr id="1042" name="Oval 1041">
              <a:extLst>
                <a:ext uri="{FF2B5EF4-FFF2-40B4-BE49-F238E27FC236}">
                  <a16:creationId xmlns:a16="http://schemas.microsoft.com/office/drawing/2014/main" id="{E3BBB74A-A83C-6DD4-34DB-B1A9974976C1}"/>
                </a:ext>
              </a:extLst>
            </p:cNvPr>
            <p:cNvSpPr/>
            <p:nvPr/>
          </p:nvSpPr>
          <p:spPr>
            <a:xfrm>
              <a:off x="1967510" y="2341619"/>
              <a:ext cx="1097280" cy="109728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extBox 1042">
              <a:extLst>
                <a:ext uri="{FF2B5EF4-FFF2-40B4-BE49-F238E27FC236}">
                  <a16:creationId xmlns:a16="http://schemas.microsoft.com/office/drawing/2014/main" id="{A073FA85-041F-4C81-AE52-519EB3D71FBE}"/>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1</a:t>
              </a:r>
              <a:endParaRPr lang="en-US" sz="36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a:xfrm>
            <a:off x="525774" y="733578"/>
            <a:ext cx="9601200" cy="673005"/>
          </a:xfrm>
        </p:spPr>
        <p:txBody>
          <a:bodyPr/>
          <a:lstStyle/>
          <a:p>
            <a:pPr algn="ctr"/>
            <a:r>
              <a:rPr lang="en-US"/>
              <a:t>Horizontal Lathe Device</a:t>
            </a:r>
          </a:p>
        </p:txBody>
      </p:sp>
      <p:grpSp>
        <p:nvGrpSpPr>
          <p:cNvPr id="9" name="Group 8">
            <a:extLst>
              <a:ext uri="{FF2B5EF4-FFF2-40B4-BE49-F238E27FC236}">
                <a16:creationId xmlns:a16="http://schemas.microsoft.com/office/drawing/2014/main" id="{3EA56BE0-AE8E-6858-9E62-D66703E8265E}"/>
              </a:ext>
            </a:extLst>
          </p:cNvPr>
          <p:cNvGrpSpPr/>
          <p:nvPr/>
        </p:nvGrpSpPr>
        <p:grpSpPr>
          <a:xfrm>
            <a:off x="1163243" y="2009367"/>
            <a:ext cx="8963731" cy="2549991"/>
            <a:chOff x="780381" y="1924883"/>
            <a:chExt cx="8963731" cy="2549991"/>
          </a:xfrm>
        </p:grpSpPr>
        <p:pic>
          <p:nvPicPr>
            <p:cNvPr id="1037" name="Picture 1036">
              <a:extLst>
                <a:ext uri="{FF2B5EF4-FFF2-40B4-BE49-F238E27FC236}">
                  <a16:creationId xmlns:a16="http://schemas.microsoft.com/office/drawing/2014/main" id="{5158C524-37A2-0854-B896-29D89258CDB8}"/>
                </a:ext>
              </a:extLst>
            </p:cNvPr>
            <p:cNvPicPr>
              <a:picLocks noChangeAspect="1"/>
            </p:cNvPicPr>
            <p:nvPr/>
          </p:nvPicPr>
          <p:blipFill>
            <a:blip r:embed="rId2"/>
            <a:stretch>
              <a:fillRect/>
            </a:stretch>
          </p:blipFill>
          <p:spPr>
            <a:xfrm>
              <a:off x="2447887" y="2324196"/>
              <a:ext cx="7296225" cy="2150678"/>
            </a:xfrm>
            <a:prstGeom prst="rect">
              <a:avLst/>
            </a:prstGeom>
          </p:spPr>
        </p:pic>
        <p:sp>
          <p:nvSpPr>
            <p:cNvPr id="2" name="Right Brace 1">
              <a:extLst>
                <a:ext uri="{FF2B5EF4-FFF2-40B4-BE49-F238E27FC236}">
                  <a16:creationId xmlns:a16="http://schemas.microsoft.com/office/drawing/2014/main" id="{726CC010-2CFC-EA59-AE1F-61CB2DF42DDF}"/>
                </a:ext>
              </a:extLst>
            </p:cNvPr>
            <p:cNvSpPr/>
            <p:nvPr/>
          </p:nvSpPr>
          <p:spPr>
            <a:xfrm rot="16200000">
              <a:off x="3284614" y="2037127"/>
              <a:ext cx="255263" cy="769441"/>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1D8460D-3293-01D2-EE11-00A8CF3B87F4}"/>
                </a:ext>
              </a:extLst>
            </p:cNvPr>
            <p:cNvSpPr txBox="1"/>
            <p:nvPr/>
          </p:nvSpPr>
          <p:spPr>
            <a:xfrm>
              <a:off x="2467032" y="1924883"/>
              <a:ext cx="1890425" cy="369332"/>
            </a:xfrm>
            <a:prstGeom prst="rect">
              <a:avLst/>
            </a:prstGeom>
            <a:noFill/>
          </p:spPr>
          <p:txBody>
            <a:bodyPr wrap="square" rtlCol="0">
              <a:spAutoFit/>
            </a:bodyPr>
            <a:lstStyle/>
            <a:p>
              <a:pPr algn="ctr"/>
              <a:r>
                <a:rPr lang="en-US"/>
                <a:t>Lathe Chuck Head</a:t>
              </a:r>
            </a:p>
          </p:txBody>
        </p:sp>
        <p:sp>
          <p:nvSpPr>
            <p:cNvPr id="7" name="TextBox 6">
              <a:extLst>
                <a:ext uri="{FF2B5EF4-FFF2-40B4-BE49-F238E27FC236}">
                  <a16:creationId xmlns:a16="http://schemas.microsoft.com/office/drawing/2014/main" id="{F2D8F697-2CD7-47EE-976A-CB748AC39C9D}"/>
                </a:ext>
              </a:extLst>
            </p:cNvPr>
            <p:cNvSpPr txBox="1"/>
            <p:nvPr/>
          </p:nvSpPr>
          <p:spPr>
            <a:xfrm>
              <a:off x="780381" y="3061082"/>
              <a:ext cx="1890425" cy="369332"/>
            </a:xfrm>
            <a:prstGeom prst="rect">
              <a:avLst/>
            </a:prstGeom>
            <a:noFill/>
          </p:spPr>
          <p:txBody>
            <a:bodyPr wrap="square" rtlCol="0">
              <a:spAutoFit/>
            </a:bodyPr>
            <a:lstStyle/>
            <a:p>
              <a:pPr algn="ctr"/>
              <a:r>
                <a:rPr lang="en-US"/>
                <a:t>Motors</a:t>
              </a:r>
            </a:p>
          </p:txBody>
        </p:sp>
        <p:sp>
          <p:nvSpPr>
            <p:cNvPr id="8" name="Right Brace 7">
              <a:extLst>
                <a:ext uri="{FF2B5EF4-FFF2-40B4-BE49-F238E27FC236}">
                  <a16:creationId xmlns:a16="http://schemas.microsoft.com/office/drawing/2014/main" id="{6B7568C3-33C4-67CC-FD9D-26E151D85A6A}"/>
                </a:ext>
              </a:extLst>
            </p:cNvPr>
            <p:cNvSpPr/>
            <p:nvPr/>
          </p:nvSpPr>
          <p:spPr>
            <a:xfrm rot="10800000">
              <a:off x="2109210" y="2809601"/>
              <a:ext cx="375226" cy="897994"/>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Right Brace 9">
            <a:extLst>
              <a:ext uri="{FF2B5EF4-FFF2-40B4-BE49-F238E27FC236}">
                <a16:creationId xmlns:a16="http://schemas.microsoft.com/office/drawing/2014/main" id="{0C692E18-E01A-F9F7-70F2-FF32CDA29C4E}"/>
              </a:ext>
            </a:extLst>
          </p:cNvPr>
          <p:cNvSpPr/>
          <p:nvPr/>
        </p:nvSpPr>
        <p:spPr>
          <a:xfrm rot="5400000">
            <a:off x="6192742" y="4063297"/>
            <a:ext cx="375226" cy="897994"/>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932E3FF3-DEB3-8D9A-1BCC-6C0AE1F8813F}"/>
              </a:ext>
            </a:extLst>
          </p:cNvPr>
          <p:cNvSpPr/>
          <p:nvPr/>
        </p:nvSpPr>
        <p:spPr>
          <a:xfrm rot="16200000">
            <a:off x="8402542" y="2018743"/>
            <a:ext cx="375226" cy="897994"/>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846DD5C-D7E9-3285-1AF9-EDDF8D5C99B7}"/>
              </a:ext>
            </a:extLst>
          </p:cNvPr>
          <p:cNvSpPr txBox="1"/>
          <p:nvPr/>
        </p:nvSpPr>
        <p:spPr>
          <a:xfrm>
            <a:off x="5435142" y="4700530"/>
            <a:ext cx="1890425" cy="369332"/>
          </a:xfrm>
          <a:prstGeom prst="rect">
            <a:avLst/>
          </a:prstGeom>
          <a:noFill/>
        </p:spPr>
        <p:txBody>
          <a:bodyPr wrap="square" rtlCol="0">
            <a:spAutoFit/>
          </a:bodyPr>
          <a:lstStyle/>
          <a:p>
            <a:pPr algn="ctr"/>
            <a:r>
              <a:rPr lang="en-US"/>
              <a:t>Table Plate Slot</a:t>
            </a:r>
          </a:p>
        </p:txBody>
      </p:sp>
      <p:sp>
        <p:nvSpPr>
          <p:cNvPr id="13" name="TextBox 12">
            <a:extLst>
              <a:ext uri="{FF2B5EF4-FFF2-40B4-BE49-F238E27FC236}">
                <a16:creationId xmlns:a16="http://schemas.microsoft.com/office/drawing/2014/main" id="{F8349363-19E7-DE8F-4428-7B48C2CA31BA}"/>
              </a:ext>
            </a:extLst>
          </p:cNvPr>
          <p:cNvSpPr txBox="1"/>
          <p:nvPr/>
        </p:nvSpPr>
        <p:spPr>
          <a:xfrm>
            <a:off x="7644942" y="1898176"/>
            <a:ext cx="1890425" cy="369332"/>
          </a:xfrm>
          <a:prstGeom prst="rect">
            <a:avLst/>
          </a:prstGeom>
          <a:noFill/>
        </p:spPr>
        <p:txBody>
          <a:bodyPr wrap="square" rtlCol="0">
            <a:spAutoFit/>
          </a:bodyPr>
          <a:lstStyle/>
          <a:p>
            <a:pPr algn="ctr"/>
            <a:r>
              <a:rPr lang="en-US"/>
              <a:t>Live Center</a:t>
            </a:r>
          </a:p>
        </p:txBody>
      </p:sp>
      <p:cxnSp>
        <p:nvCxnSpPr>
          <p:cNvPr id="15" name="Straight Arrow Connector 14">
            <a:extLst>
              <a:ext uri="{FF2B5EF4-FFF2-40B4-BE49-F238E27FC236}">
                <a16:creationId xmlns:a16="http://schemas.microsoft.com/office/drawing/2014/main" id="{D94B4387-3595-E20D-F6CF-5F490557445D}"/>
              </a:ext>
            </a:extLst>
          </p:cNvPr>
          <p:cNvCxnSpPr/>
          <p:nvPr/>
        </p:nvCxnSpPr>
        <p:spPr>
          <a:xfrm flipV="1">
            <a:off x="4960614" y="3347406"/>
            <a:ext cx="1027043" cy="128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FA9A534-C810-7DF4-786E-E1C79A228DB8}"/>
              </a:ext>
            </a:extLst>
          </p:cNvPr>
          <p:cNvSpPr txBox="1"/>
          <p:nvPr/>
        </p:nvSpPr>
        <p:spPr>
          <a:xfrm>
            <a:off x="3987343" y="3244334"/>
            <a:ext cx="1241810" cy="369332"/>
          </a:xfrm>
          <a:prstGeom prst="rect">
            <a:avLst/>
          </a:prstGeom>
          <a:noFill/>
        </p:spPr>
        <p:txBody>
          <a:bodyPr wrap="square" rtlCol="0">
            <a:spAutoFit/>
          </a:bodyPr>
          <a:lstStyle/>
          <a:p>
            <a:pPr algn="ctr"/>
            <a:r>
              <a:rPr lang="en-US"/>
              <a:t>Sensor</a:t>
            </a:r>
          </a:p>
        </p:txBody>
      </p:sp>
      <p:sp>
        <p:nvSpPr>
          <p:cNvPr id="18" name="TextBox 17">
            <a:extLst>
              <a:ext uri="{FF2B5EF4-FFF2-40B4-BE49-F238E27FC236}">
                <a16:creationId xmlns:a16="http://schemas.microsoft.com/office/drawing/2014/main" id="{AE8ACC69-7AA0-2A60-6C95-F1EEE6064295}"/>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4064112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2" name="Group 1051">
            <a:extLst>
              <a:ext uri="{FF2B5EF4-FFF2-40B4-BE49-F238E27FC236}">
                <a16:creationId xmlns:a16="http://schemas.microsoft.com/office/drawing/2014/main" id="{E859B7CC-4B41-E2EE-BB10-F3B43D55D1B0}"/>
              </a:ext>
            </a:extLst>
          </p:cNvPr>
          <p:cNvGrpSpPr/>
          <p:nvPr/>
        </p:nvGrpSpPr>
        <p:grpSpPr>
          <a:xfrm>
            <a:off x="357706" y="4699907"/>
            <a:ext cx="1097280" cy="1097280"/>
            <a:chOff x="1967510" y="2341619"/>
            <a:chExt cx="1097280" cy="1097280"/>
          </a:xfrm>
          <a:solidFill>
            <a:schemeClr val="bg1">
              <a:lumMod val="65000"/>
            </a:schemeClr>
          </a:solidFill>
        </p:grpSpPr>
        <p:sp>
          <p:nvSpPr>
            <p:cNvPr id="1079" name="Oval 1078">
              <a:extLst>
                <a:ext uri="{FF2B5EF4-FFF2-40B4-BE49-F238E27FC236}">
                  <a16:creationId xmlns:a16="http://schemas.microsoft.com/office/drawing/2014/main" id="{D2F9C56D-A24F-D690-8F41-3B599786EC86}"/>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extBox 1079">
              <a:extLst>
                <a:ext uri="{FF2B5EF4-FFF2-40B4-BE49-F238E27FC236}">
                  <a16:creationId xmlns:a16="http://schemas.microsoft.com/office/drawing/2014/main" id="{3E131E17-1EAC-E621-7247-601B1E2B9A77}"/>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3</a:t>
              </a:r>
              <a:endParaRPr lang="en-US" sz="3600" b="1">
                <a:solidFill>
                  <a:schemeClr val="bg1"/>
                </a:solidFill>
              </a:endParaRPr>
            </a:p>
          </p:txBody>
        </p:sp>
      </p:grpSp>
      <p:grpSp>
        <p:nvGrpSpPr>
          <p:cNvPr id="1049" name="Group 1048">
            <a:extLst>
              <a:ext uri="{FF2B5EF4-FFF2-40B4-BE49-F238E27FC236}">
                <a16:creationId xmlns:a16="http://schemas.microsoft.com/office/drawing/2014/main" id="{5B30A7DC-FE01-5759-CFBA-6D3304EC7551}"/>
              </a:ext>
            </a:extLst>
          </p:cNvPr>
          <p:cNvGrpSpPr/>
          <p:nvPr/>
        </p:nvGrpSpPr>
        <p:grpSpPr>
          <a:xfrm>
            <a:off x="357706" y="2610674"/>
            <a:ext cx="1097280" cy="1097280"/>
            <a:chOff x="1967510" y="2341619"/>
            <a:chExt cx="1097280" cy="1097280"/>
          </a:xfrm>
          <a:solidFill>
            <a:schemeClr val="bg2"/>
          </a:solidFill>
        </p:grpSpPr>
        <p:sp>
          <p:nvSpPr>
            <p:cNvPr id="1050" name="Oval 1049">
              <a:extLst>
                <a:ext uri="{FF2B5EF4-FFF2-40B4-BE49-F238E27FC236}">
                  <a16:creationId xmlns:a16="http://schemas.microsoft.com/office/drawing/2014/main" id="{87B4BF12-7D6D-B85F-94B3-B7142B30D9FB}"/>
                </a:ext>
              </a:extLst>
            </p:cNvPr>
            <p:cNvSpPr/>
            <p:nvPr/>
          </p:nvSpPr>
          <p:spPr>
            <a:xfrm>
              <a:off x="1967510" y="2341619"/>
              <a:ext cx="1097280" cy="109728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TextBox 1050">
              <a:extLst>
                <a:ext uri="{FF2B5EF4-FFF2-40B4-BE49-F238E27FC236}">
                  <a16:creationId xmlns:a16="http://schemas.microsoft.com/office/drawing/2014/main" id="{68F0695C-582F-A6FD-1BDC-0149CD084415}"/>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2</a:t>
              </a:r>
              <a:endParaRPr lang="en-US" sz="3600" b="1">
                <a:solidFill>
                  <a:schemeClr val="bg1"/>
                </a:solidFill>
              </a:endParaRPr>
            </a:p>
          </p:txBody>
        </p:sp>
      </p:grpSp>
      <p:grpSp>
        <p:nvGrpSpPr>
          <p:cNvPr id="1044" name="Group 1043">
            <a:extLst>
              <a:ext uri="{FF2B5EF4-FFF2-40B4-BE49-F238E27FC236}">
                <a16:creationId xmlns:a16="http://schemas.microsoft.com/office/drawing/2014/main" id="{4BD4C9B1-6D7B-6243-E99B-6B12682E7B31}"/>
              </a:ext>
            </a:extLst>
          </p:cNvPr>
          <p:cNvGrpSpPr/>
          <p:nvPr/>
        </p:nvGrpSpPr>
        <p:grpSpPr>
          <a:xfrm>
            <a:off x="357706" y="521440"/>
            <a:ext cx="1097280" cy="1097280"/>
            <a:chOff x="1967510" y="2341619"/>
            <a:chExt cx="1097280" cy="1097280"/>
          </a:xfrm>
          <a:solidFill>
            <a:schemeClr val="bg1">
              <a:lumMod val="65000"/>
            </a:schemeClr>
          </a:solidFill>
        </p:grpSpPr>
        <p:sp>
          <p:nvSpPr>
            <p:cNvPr id="1042" name="Oval 1041">
              <a:extLst>
                <a:ext uri="{FF2B5EF4-FFF2-40B4-BE49-F238E27FC236}">
                  <a16:creationId xmlns:a16="http://schemas.microsoft.com/office/drawing/2014/main" id="{E3BBB74A-A83C-6DD4-34DB-B1A9974976C1}"/>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extBox 1042">
              <a:extLst>
                <a:ext uri="{FF2B5EF4-FFF2-40B4-BE49-F238E27FC236}">
                  <a16:creationId xmlns:a16="http://schemas.microsoft.com/office/drawing/2014/main" id="{A073FA85-041F-4C81-AE52-519EB3D71FBE}"/>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1</a:t>
              </a:r>
              <a:endParaRPr lang="en-US" sz="36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a:xfrm>
            <a:off x="525774" y="733578"/>
            <a:ext cx="9601200" cy="673005"/>
          </a:xfrm>
        </p:spPr>
        <p:txBody>
          <a:bodyPr/>
          <a:lstStyle/>
          <a:p>
            <a:pPr algn="ctr"/>
            <a:r>
              <a:rPr lang="en-US"/>
              <a:t>Roller Bearings Device</a:t>
            </a:r>
          </a:p>
        </p:txBody>
      </p:sp>
      <p:pic>
        <p:nvPicPr>
          <p:cNvPr id="2" name="Picture 1" descr="A diagram of a machine&#10;&#10;Description automatically generated">
            <a:extLst>
              <a:ext uri="{FF2B5EF4-FFF2-40B4-BE49-F238E27FC236}">
                <a16:creationId xmlns:a16="http://schemas.microsoft.com/office/drawing/2014/main" id="{ED271C1A-4ED2-DCDA-C38C-EE1029314D2D}"/>
              </a:ext>
            </a:extLst>
          </p:cNvPr>
          <p:cNvPicPr>
            <a:picLocks noChangeAspect="1"/>
          </p:cNvPicPr>
          <p:nvPr/>
        </p:nvPicPr>
        <p:blipFill>
          <a:blip r:embed="rId2"/>
          <a:stretch>
            <a:fillRect/>
          </a:stretch>
        </p:blipFill>
        <p:spPr>
          <a:xfrm>
            <a:off x="1891044" y="2042995"/>
            <a:ext cx="7602179" cy="3402461"/>
          </a:xfrm>
          <a:prstGeom prst="rect">
            <a:avLst/>
          </a:prstGeom>
        </p:spPr>
      </p:pic>
      <p:sp>
        <p:nvSpPr>
          <p:cNvPr id="6" name="TextBox 5">
            <a:extLst>
              <a:ext uri="{FF2B5EF4-FFF2-40B4-BE49-F238E27FC236}">
                <a16:creationId xmlns:a16="http://schemas.microsoft.com/office/drawing/2014/main" id="{06F85BE5-11DC-4578-5D4A-B32610615438}"/>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19639595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2" name="Group 1051">
            <a:extLst>
              <a:ext uri="{FF2B5EF4-FFF2-40B4-BE49-F238E27FC236}">
                <a16:creationId xmlns:a16="http://schemas.microsoft.com/office/drawing/2014/main" id="{E859B7CC-4B41-E2EE-BB10-F3B43D55D1B0}"/>
              </a:ext>
            </a:extLst>
          </p:cNvPr>
          <p:cNvGrpSpPr/>
          <p:nvPr/>
        </p:nvGrpSpPr>
        <p:grpSpPr>
          <a:xfrm>
            <a:off x="357706" y="4699907"/>
            <a:ext cx="1097280" cy="1097280"/>
            <a:chOff x="1967510" y="2341619"/>
            <a:chExt cx="1097280" cy="1097280"/>
          </a:xfrm>
          <a:solidFill>
            <a:schemeClr val="bg2"/>
          </a:solidFill>
        </p:grpSpPr>
        <p:sp>
          <p:nvSpPr>
            <p:cNvPr id="1079" name="Oval 1078">
              <a:extLst>
                <a:ext uri="{FF2B5EF4-FFF2-40B4-BE49-F238E27FC236}">
                  <a16:creationId xmlns:a16="http://schemas.microsoft.com/office/drawing/2014/main" id="{D2F9C56D-A24F-D690-8F41-3B599786EC86}"/>
                </a:ext>
              </a:extLst>
            </p:cNvPr>
            <p:cNvSpPr/>
            <p:nvPr/>
          </p:nvSpPr>
          <p:spPr>
            <a:xfrm>
              <a:off x="1967510" y="2341619"/>
              <a:ext cx="1097280" cy="109728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extBox 1079">
              <a:extLst>
                <a:ext uri="{FF2B5EF4-FFF2-40B4-BE49-F238E27FC236}">
                  <a16:creationId xmlns:a16="http://schemas.microsoft.com/office/drawing/2014/main" id="{3E131E17-1EAC-E621-7247-601B1E2B9A77}"/>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3</a:t>
              </a:r>
              <a:endParaRPr lang="en-US" sz="3600" b="1">
                <a:solidFill>
                  <a:schemeClr val="bg1"/>
                </a:solidFill>
              </a:endParaRPr>
            </a:p>
          </p:txBody>
        </p:sp>
      </p:grpSp>
      <p:grpSp>
        <p:nvGrpSpPr>
          <p:cNvPr id="1049" name="Group 1048">
            <a:extLst>
              <a:ext uri="{FF2B5EF4-FFF2-40B4-BE49-F238E27FC236}">
                <a16:creationId xmlns:a16="http://schemas.microsoft.com/office/drawing/2014/main" id="{5B30A7DC-FE01-5759-CFBA-6D3304EC7551}"/>
              </a:ext>
            </a:extLst>
          </p:cNvPr>
          <p:cNvGrpSpPr/>
          <p:nvPr/>
        </p:nvGrpSpPr>
        <p:grpSpPr>
          <a:xfrm>
            <a:off x="357706" y="2610674"/>
            <a:ext cx="1097280" cy="1097280"/>
            <a:chOff x="1967510" y="2341619"/>
            <a:chExt cx="1097280" cy="1097280"/>
          </a:xfrm>
          <a:solidFill>
            <a:schemeClr val="bg2"/>
          </a:solidFill>
        </p:grpSpPr>
        <p:sp>
          <p:nvSpPr>
            <p:cNvPr id="1050" name="Oval 1049">
              <a:extLst>
                <a:ext uri="{FF2B5EF4-FFF2-40B4-BE49-F238E27FC236}">
                  <a16:creationId xmlns:a16="http://schemas.microsoft.com/office/drawing/2014/main" id="{87B4BF12-7D6D-B85F-94B3-B7142B30D9FB}"/>
                </a:ext>
              </a:extLst>
            </p:cNvPr>
            <p:cNvSpPr/>
            <p:nvPr/>
          </p:nvSpPr>
          <p:spPr>
            <a:xfrm>
              <a:off x="1967510" y="2341619"/>
              <a:ext cx="1097280" cy="1097280"/>
            </a:xfrm>
            <a:prstGeom prst="ellipse">
              <a:avLst/>
            </a:prstGeom>
            <a:solidFill>
              <a:schemeClr val="bg1">
                <a:lumMod val="65000"/>
              </a:schemeClr>
            </a:solid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TextBox 1050">
              <a:extLst>
                <a:ext uri="{FF2B5EF4-FFF2-40B4-BE49-F238E27FC236}">
                  <a16:creationId xmlns:a16="http://schemas.microsoft.com/office/drawing/2014/main" id="{68F0695C-582F-A6FD-1BDC-0149CD084415}"/>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2</a:t>
              </a:r>
              <a:endParaRPr lang="en-US" sz="3600" b="1">
                <a:solidFill>
                  <a:schemeClr val="bg1"/>
                </a:solidFill>
              </a:endParaRPr>
            </a:p>
          </p:txBody>
        </p:sp>
      </p:grpSp>
      <p:grpSp>
        <p:nvGrpSpPr>
          <p:cNvPr id="1044" name="Group 1043">
            <a:extLst>
              <a:ext uri="{FF2B5EF4-FFF2-40B4-BE49-F238E27FC236}">
                <a16:creationId xmlns:a16="http://schemas.microsoft.com/office/drawing/2014/main" id="{4BD4C9B1-6D7B-6243-E99B-6B12682E7B31}"/>
              </a:ext>
            </a:extLst>
          </p:cNvPr>
          <p:cNvGrpSpPr/>
          <p:nvPr/>
        </p:nvGrpSpPr>
        <p:grpSpPr>
          <a:xfrm>
            <a:off x="357706" y="521440"/>
            <a:ext cx="1097280" cy="1097280"/>
            <a:chOff x="1967510" y="2341619"/>
            <a:chExt cx="1097280" cy="1097280"/>
          </a:xfrm>
          <a:solidFill>
            <a:schemeClr val="bg1">
              <a:lumMod val="65000"/>
            </a:schemeClr>
          </a:solidFill>
        </p:grpSpPr>
        <p:sp>
          <p:nvSpPr>
            <p:cNvPr id="1042" name="Oval 1041">
              <a:extLst>
                <a:ext uri="{FF2B5EF4-FFF2-40B4-BE49-F238E27FC236}">
                  <a16:creationId xmlns:a16="http://schemas.microsoft.com/office/drawing/2014/main" id="{E3BBB74A-A83C-6DD4-34DB-B1A9974976C1}"/>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extBox 1042">
              <a:extLst>
                <a:ext uri="{FF2B5EF4-FFF2-40B4-BE49-F238E27FC236}">
                  <a16:creationId xmlns:a16="http://schemas.microsoft.com/office/drawing/2014/main" id="{A073FA85-041F-4C81-AE52-519EB3D71FBE}"/>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1</a:t>
              </a:r>
              <a:endParaRPr lang="en-US" sz="36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a:xfrm>
            <a:off x="525774" y="733578"/>
            <a:ext cx="9601200" cy="673005"/>
          </a:xfrm>
        </p:spPr>
        <p:txBody>
          <a:bodyPr/>
          <a:lstStyle/>
          <a:p>
            <a:pPr algn="ctr"/>
            <a:r>
              <a:rPr lang="en-US"/>
              <a:t>Lean and Peck Device</a:t>
            </a:r>
          </a:p>
        </p:txBody>
      </p:sp>
      <p:grpSp>
        <p:nvGrpSpPr>
          <p:cNvPr id="1058" name="Group 1057">
            <a:extLst>
              <a:ext uri="{FF2B5EF4-FFF2-40B4-BE49-F238E27FC236}">
                <a16:creationId xmlns:a16="http://schemas.microsoft.com/office/drawing/2014/main" id="{99DDE714-229D-2A36-5311-F061DD9D32ED}"/>
              </a:ext>
            </a:extLst>
          </p:cNvPr>
          <p:cNvGrpSpPr/>
          <p:nvPr/>
        </p:nvGrpSpPr>
        <p:grpSpPr>
          <a:xfrm>
            <a:off x="1947975" y="1529886"/>
            <a:ext cx="8387327" cy="4748384"/>
            <a:chOff x="1947975" y="1529886"/>
            <a:chExt cx="8387327" cy="4748384"/>
          </a:xfrm>
        </p:grpSpPr>
        <p:sp>
          <p:nvSpPr>
            <p:cNvPr id="10" name="Cube 9">
              <a:extLst>
                <a:ext uri="{FF2B5EF4-FFF2-40B4-BE49-F238E27FC236}">
                  <a16:creationId xmlns:a16="http://schemas.microsoft.com/office/drawing/2014/main" id="{A22C46BA-89B0-A9FF-DEF4-BB5ADC5C48F2}"/>
                </a:ext>
              </a:extLst>
            </p:cNvPr>
            <p:cNvSpPr/>
            <p:nvPr/>
          </p:nvSpPr>
          <p:spPr>
            <a:xfrm flipH="1">
              <a:off x="1947975" y="4328345"/>
              <a:ext cx="8033589" cy="1381867"/>
            </a:xfrm>
            <a:prstGeom prst="cub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057" name="Group 1056">
              <a:extLst>
                <a:ext uri="{FF2B5EF4-FFF2-40B4-BE49-F238E27FC236}">
                  <a16:creationId xmlns:a16="http://schemas.microsoft.com/office/drawing/2014/main" id="{60078BAE-48F3-3046-DDA7-51A9F684C330}"/>
                </a:ext>
              </a:extLst>
            </p:cNvPr>
            <p:cNvGrpSpPr/>
            <p:nvPr/>
          </p:nvGrpSpPr>
          <p:grpSpPr>
            <a:xfrm>
              <a:off x="2167008" y="1529886"/>
              <a:ext cx="8168294" cy="4748384"/>
              <a:chOff x="2167008" y="1529886"/>
              <a:chExt cx="8168294" cy="4748384"/>
            </a:xfrm>
          </p:grpSpPr>
          <p:sp>
            <p:nvSpPr>
              <p:cNvPr id="2" name="Cylinder 1">
                <a:extLst>
                  <a:ext uri="{FF2B5EF4-FFF2-40B4-BE49-F238E27FC236}">
                    <a16:creationId xmlns:a16="http://schemas.microsoft.com/office/drawing/2014/main" id="{A192D175-D187-C3B0-25E0-98B31D2ECA26}"/>
                  </a:ext>
                </a:extLst>
              </p:cNvPr>
              <p:cNvSpPr/>
              <p:nvPr/>
            </p:nvSpPr>
            <p:spPr>
              <a:xfrm rot="10800000">
                <a:off x="5640124" y="2881362"/>
                <a:ext cx="99100" cy="1784348"/>
              </a:xfrm>
              <a:prstGeom prst="can">
                <a:avLst/>
              </a:prstGeom>
              <a:solidFill>
                <a:schemeClr val="tx1">
                  <a:lumMod val="65000"/>
                  <a:lumOff val="3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Cylinder 5">
                <a:extLst>
                  <a:ext uri="{FF2B5EF4-FFF2-40B4-BE49-F238E27FC236}">
                    <a16:creationId xmlns:a16="http://schemas.microsoft.com/office/drawing/2014/main" id="{8F62DCE7-5FE5-F9A6-79E6-B38CE2FBC546}"/>
                  </a:ext>
                </a:extLst>
              </p:cNvPr>
              <p:cNvSpPr/>
              <p:nvPr/>
            </p:nvSpPr>
            <p:spPr>
              <a:xfrm rot="15507804">
                <a:off x="6137035" y="2206548"/>
                <a:ext cx="88891" cy="1148424"/>
              </a:xfrm>
              <a:prstGeom prst="can">
                <a:avLst/>
              </a:prstGeom>
              <a:solidFill>
                <a:schemeClr val="tx1">
                  <a:lumMod val="65000"/>
                  <a:lumOff val="3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1F1D2842-ABF0-82F6-D89C-BE50114A08C8}"/>
                  </a:ext>
                </a:extLst>
              </p:cNvPr>
              <p:cNvSpPr/>
              <p:nvPr/>
            </p:nvSpPr>
            <p:spPr>
              <a:xfrm>
                <a:off x="5468572" y="2773161"/>
                <a:ext cx="221102" cy="247651"/>
              </a:xfrm>
              <a:prstGeom prst="ellipse">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a:extLst>
                  <a:ext uri="{FF2B5EF4-FFF2-40B4-BE49-F238E27FC236}">
                    <a16:creationId xmlns:a16="http://schemas.microsoft.com/office/drawing/2014/main" id="{EAFB8495-477A-7499-D52D-8E6AB8FF04A0}"/>
                  </a:ext>
                </a:extLst>
              </p:cNvPr>
              <p:cNvSpPr/>
              <p:nvPr/>
            </p:nvSpPr>
            <p:spPr>
              <a:xfrm>
                <a:off x="5481628" y="2811084"/>
                <a:ext cx="187351" cy="159660"/>
              </a:xfrm>
              <a:prstGeom prst="ellipse">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Cylinder 8">
                <a:extLst>
                  <a:ext uri="{FF2B5EF4-FFF2-40B4-BE49-F238E27FC236}">
                    <a16:creationId xmlns:a16="http://schemas.microsoft.com/office/drawing/2014/main" id="{340F602B-FC19-A00F-74F8-3B2AE78E008C}"/>
                  </a:ext>
                </a:extLst>
              </p:cNvPr>
              <p:cNvSpPr/>
              <p:nvPr/>
            </p:nvSpPr>
            <p:spPr>
              <a:xfrm rot="10800000">
                <a:off x="5430575" y="2846539"/>
                <a:ext cx="99100" cy="1784348"/>
              </a:xfrm>
              <a:prstGeom prst="can">
                <a:avLst/>
              </a:prstGeom>
              <a:solidFill>
                <a:schemeClr val="tx1">
                  <a:lumMod val="65000"/>
                  <a:lumOff val="3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Cube 10">
                <a:extLst>
                  <a:ext uri="{FF2B5EF4-FFF2-40B4-BE49-F238E27FC236}">
                    <a16:creationId xmlns:a16="http://schemas.microsoft.com/office/drawing/2014/main" id="{8260A07A-B8D2-5D66-0943-B35D4A118C58}"/>
                  </a:ext>
                </a:extLst>
              </p:cNvPr>
              <p:cNvSpPr/>
              <p:nvPr/>
            </p:nvSpPr>
            <p:spPr>
              <a:xfrm flipH="1">
                <a:off x="9258123" y="3315559"/>
                <a:ext cx="623888" cy="1327482"/>
              </a:xfrm>
              <a:prstGeom prst="cub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Isosceles Triangle 11">
                <a:extLst>
                  <a:ext uri="{FF2B5EF4-FFF2-40B4-BE49-F238E27FC236}">
                    <a16:creationId xmlns:a16="http://schemas.microsoft.com/office/drawing/2014/main" id="{13B81CF0-AFC9-158D-90CF-ADA172EE7B0D}"/>
                  </a:ext>
                </a:extLst>
              </p:cNvPr>
              <p:cNvSpPr/>
              <p:nvPr/>
            </p:nvSpPr>
            <p:spPr>
              <a:xfrm rot="16200000">
                <a:off x="9046931" y="3478946"/>
                <a:ext cx="218413" cy="34414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5F05533-8362-C993-1144-54E88935F2E1}"/>
                  </a:ext>
                </a:extLst>
              </p:cNvPr>
              <p:cNvGrpSpPr/>
              <p:nvPr/>
            </p:nvGrpSpPr>
            <p:grpSpPr>
              <a:xfrm rot="5400000">
                <a:off x="5850962" y="807475"/>
                <a:ext cx="895350" cy="5715000"/>
                <a:chOff x="0" y="0"/>
                <a:chExt cx="895350" cy="5715000"/>
              </a:xfrm>
            </p:grpSpPr>
            <p:sp>
              <p:nvSpPr>
                <p:cNvPr id="14" name="Cylinder 13">
                  <a:extLst>
                    <a:ext uri="{FF2B5EF4-FFF2-40B4-BE49-F238E27FC236}">
                      <a16:creationId xmlns:a16="http://schemas.microsoft.com/office/drawing/2014/main" id="{F00652AC-16FF-C1F4-1D08-A7E48A92FD5A}"/>
                    </a:ext>
                  </a:extLst>
                </p:cNvPr>
                <p:cNvSpPr/>
                <p:nvPr/>
              </p:nvSpPr>
              <p:spPr>
                <a:xfrm rot="10800000">
                  <a:off x="352425" y="0"/>
                  <a:ext cx="190500" cy="457200"/>
                </a:xfrm>
                <a:prstGeom prst="can">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Cylinder 14">
                  <a:extLst>
                    <a:ext uri="{FF2B5EF4-FFF2-40B4-BE49-F238E27FC236}">
                      <a16:creationId xmlns:a16="http://schemas.microsoft.com/office/drawing/2014/main" id="{4452A2ED-162F-E681-5925-1909853CA6B2}"/>
                    </a:ext>
                  </a:extLst>
                </p:cNvPr>
                <p:cNvSpPr/>
                <p:nvPr/>
              </p:nvSpPr>
              <p:spPr>
                <a:xfrm rot="10800000">
                  <a:off x="133350" y="342900"/>
                  <a:ext cx="628650" cy="1200150"/>
                </a:xfrm>
                <a:prstGeom prst="can">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Cylinder 15">
                  <a:extLst>
                    <a:ext uri="{FF2B5EF4-FFF2-40B4-BE49-F238E27FC236}">
                      <a16:creationId xmlns:a16="http://schemas.microsoft.com/office/drawing/2014/main" id="{4F5B6334-311E-CE90-619C-26C909C61AE0}"/>
                    </a:ext>
                  </a:extLst>
                </p:cNvPr>
                <p:cNvSpPr/>
                <p:nvPr/>
              </p:nvSpPr>
              <p:spPr>
                <a:xfrm rot="10800000">
                  <a:off x="0" y="1304925"/>
                  <a:ext cx="895350" cy="1762125"/>
                </a:xfrm>
                <a:prstGeom prst="can">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Cylinder 16">
                  <a:extLst>
                    <a:ext uri="{FF2B5EF4-FFF2-40B4-BE49-F238E27FC236}">
                      <a16:creationId xmlns:a16="http://schemas.microsoft.com/office/drawing/2014/main" id="{125CF1BA-DEFC-180E-0932-B6DC8086FDB6}"/>
                    </a:ext>
                  </a:extLst>
                </p:cNvPr>
                <p:cNvSpPr/>
                <p:nvPr/>
              </p:nvSpPr>
              <p:spPr>
                <a:xfrm rot="10800000">
                  <a:off x="123825" y="2905125"/>
                  <a:ext cx="657225" cy="1143000"/>
                </a:xfrm>
                <a:prstGeom prst="can">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Cylinder 17">
                  <a:extLst>
                    <a:ext uri="{FF2B5EF4-FFF2-40B4-BE49-F238E27FC236}">
                      <a16:creationId xmlns:a16="http://schemas.microsoft.com/office/drawing/2014/main" id="{CED3A337-3385-5E64-6C07-B3B8B36592AF}"/>
                    </a:ext>
                  </a:extLst>
                </p:cNvPr>
                <p:cNvSpPr/>
                <p:nvPr/>
              </p:nvSpPr>
              <p:spPr>
                <a:xfrm rot="10800000">
                  <a:off x="257175" y="3981450"/>
                  <a:ext cx="381000" cy="447675"/>
                </a:xfrm>
                <a:prstGeom prst="can">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Cylinder 18">
                  <a:extLst>
                    <a:ext uri="{FF2B5EF4-FFF2-40B4-BE49-F238E27FC236}">
                      <a16:creationId xmlns:a16="http://schemas.microsoft.com/office/drawing/2014/main" id="{F080EB2A-8FC6-98C3-6A22-8F081847251D}"/>
                    </a:ext>
                  </a:extLst>
                </p:cNvPr>
                <p:cNvSpPr/>
                <p:nvPr/>
              </p:nvSpPr>
              <p:spPr>
                <a:xfrm rot="10800000">
                  <a:off x="285750" y="4391025"/>
                  <a:ext cx="333375" cy="295275"/>
                </a:xfrm>
                <a:prstGeom prst="can">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Cylinder 19">
                  <a:extLst>
                    <a:ext uri="{FF2B5EF4-FFF2-40B4-BE49-F238E27FC236}">
                      <a16:creationId xmlns:a16="http://schemas.microsoft.com/office/drawing/2014/main" id="{D0A326CC-2A69-3207-26BE-075FB5E527B8}"/>
                    </a:ext>
                  </a:extLst>
                </p:cNvPr>
                <p:cNvSpPr/>
                <p:nvPr/>
              </p:nvSpPr>
              <p:spPr>
                <a:xfrm rot="10800000">
                  <a:off x="323850" y="4638675"/>
                  <a:ext cx="247650" cy="1076325"/>
                </a:xfrm>
                <a:prstGeom prst="can">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1" name="Group 20">
                <a:extLst>
                  <a:ext uri="{FF2B5EF4-FFF2-40B4-BE49-F238E27FC236}">
                    <a16:creationId xmlns:a16="http://schemas.microsoft.com/office/drawing/2014/main" id="{4D3BD4F4-369E-9329-7715-B10D8BEC5C32}"/>
                  </a:ext>
                </a:extLst>
              </p:cNvPr>
              <p:cNvGrpSpPr/>
              <p:nvPr/>
            </p:nvGrpSpPr>
            <p:grpSpPr>
              <a:xfrm>
                <a:off x="2648294" y="3398245"/>
                <a:ext cx="819786" cy="533401"/>
                <a:chOff x="0" y="0"/>
                <a:chExt cx="1390650" cy="847725"/>
              </a:xfrm>
              <a:solidFill>
                <a:schemeClr val="accent5">
                  <a:lumMod val="60000"/>
                  <a:lumOff val="40000"/>
                </a:schemeClr>
              </a:solidFill>
            </p:grpSpPr>
            <p:grpSp>
              <p:nvGrpSpPr>
                <p:cNvPr id="22" name="Group 21">
                  <a:extLst>
                    <a:ext uri="{FF2B5EF4-FFF2-40B4-BE49-F238E27FC236}">
                      <a16:creationId xmlns:a16="http://schemas.microsoft.com/office/drawing/2014/main" id="{2B45629B-CEE4-734B-49BB-D39B9583EECF}"/>
                    </a:ext>
                  </a:extLst>
                </p:cNvPr>
                <p:cNvGrpSpPr/>
                <p:nvPr/>
              </p:nvGrpSpPr>
              <p:grpSpPr>
                <a:xfrm>
                  <a:off x="0" y="0"/>
                  <a:ext cx="1390650" cy="847725"/>
                  <a:chOff x="0" y="0"/>
                  <a:chExt cx="1390650" cy="847725"/>
                </a:xfrm>
                <a:grpFill/>
              </p:grpSpPr>
              <p:sp>
                <p:nvSpPr>
                  <p:cNvPr id="27" name="Rectangle: Rounded Corners 26">
                    <a:extLst>
                      <a:ext uri="{FF2B5EF4-FFF2-40B4-BE49-F238E27FC236}">
                        <a16:creationId xmlns:a16="http://schemas.microsoft.com/office/drawing/2014/main" id="{2379ABD4-0D37-0F5E-3BAC-DE0B0D8DD8EB}"/>
                      </a:ext>
                    </a:extLst>
                  </p:cNvPr>
                  <p:cNvSpPr/>
                  <p:nvPr/>
                </p:nvSpPr>
                <p:spPr>
                  <a:xfrm>
                    <a:off x="295275" y="123825"/>
                    <a:ext cx="819150" cy="609600"/>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Rectangle 27">
                    <a:extLst>
                      <a:ext uri="{FF2B5EF4-FFF2-40B4-BE49-F238E27FC236}">
                        <a16:creationId xmlns:a16="http://schemas.microsoft.com/office/drawing/2014/main" id="{C3CA8B74-EF85-3E8F-BF52-D470788DB4D0}"/>
                      </a:ext>
                    </a:extLst>
                  </p:cNvPr>
                  <p:cNvSpPr/>
                  <p:nvPr/>
                </p:nvSpPr>
                <p:spPr>
                  <a:xfrm>
                    <a:off x="1114425" y="219075"/>
                    <a:ext cx="123825" cy="400050"/>
                  </a:xfrm>
                  <a:prstGeom prst="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Rectangle 28">
                    <a:extLst>
                      <a:ext uri="{FF2B5EF4-FFF2-40B4-BE49-F238E27FC236}">
                        <a16:creationId xmlns:a16="http://schemas.microsoft.com/office/drawing/2014/main" id="{4B1B6319-E6D1-8625-F655-53DB5E10AC76}"/>
                      </a:ext>
                    </a:extLst>
                  </p:cNvPr>
                  <p:cNvSpPr/>
                  <p:nvPr/>
                </p:nvSpPr>
                <p:spPr>
                  <a:xfrm>
                    <a:off x="0" y="0"/>
                    <a:ext cx="371475" cy="847725"/>
                  </a:xfrm>
                  <a:prstGeom prst="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Rectangle 29">
                    <a:extLst>
                      <a:ext uri="{FF2B5EF4-FFF2-40B4-BE49-F238E27FC236}">
                        <a16:creationId xmlns:a16="http://schemas.microsoft.com/office/drawing/2014/main" id="{A4FFC51E-EE85-4657-B1A0-D2A495ECBF60}"/>
                      </a:ext>
                    </a:extLst>
                  </p:cNvPr>
                  <p:cNvSpPr/>
                  <p:nvPr/>
                </p:nvSpPr>
                <p:spPr>
                  <a:xfrm>
                    <a:off x="1247775" y="371475"/>
                    <a:ext cx="142875" cy="104775"/>
                  </a:xfrm>
                  <a:prstGeom prst="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3" name="Group 22">
                  <a:extLst>
                    <a:ext uri="{FF2B5EF4-FFF2-40B4-BE49-F238E27FC236}">
                      <a16:creationId xmlns:a16="http://schemas.microsoft.com/office/drawing/2014/main" id="{78C91D9D-433D-6277-A0C8-90AA9F7A8EF4}"/>
                    </a:ext>
                  </a:extLst>
                </p:cNvPr>
                <p:cNvGrpSpPr/>
                <p:nvPr/>
              </p:nvGrpSpPr>
              <p:grpSpPr>
                <a:xfrm>
                  <a:off x="514350" y="276225"/>
                  <a:ext cx="457200" cy="304800"/>
                  <a:chOff x="0" y="0"/>
                  <a:chExt cx="457200" cy="304800"/>
                </a:xfrm>
                <a:grpFill/>
              </p:grpSpPr>
              <p:cxnSp>
                <p:nvCxnSpPr>
                  <p:cNvPr id="24" name="Straight Connector 23">
                    <a:extLst>
                      <a:ext uri="{FF2B5EF4-FFF2-40B4-BE49-F238E27FC236}">
                        <a16:creationId xmlns:a16="http://schemas.microsoft.com/office/drawing/2014/main" id="{B1E1DCB1-4BD9-9B42-D95A-6AEC8D2FC955}"/>
                      </a:ext>
                    </a:extLst>
                  </p:cNvPr>
                  <p:cNvCxnSpPr/>
                  <p:nvPr/>
                </p:nvCxnSpPr>
                <p:spPr>
                  <a:xfrm>
                    <a:off x="0" y="0"/>
                    <a:ext cx="4572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1C74B-F7D7-60D4-6343-183B87AA541A}"/>
                      </a:ext>
                    </a:extLst>
                  </p:cNvPr>
                  <p:cNvCxnSpPr/>
                  <p:nvPr/>
                </p:nvCxnSpPr>
                <p:spPr>
                  <a:xfrm>
                    <a:off x="0" y="152400"/>
                    <a:ext cx="4572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82F594-F460-E495-B54E-6B57003A8DC1}"/>
                      </a:ext>
                    </a:extLst>
                  </p:cNvPr>
                  <p:cNvCxnSpPr/>
                  <p:nvPr/>
                </p:nvCxnSpPr>
                <p:spPr>
                  <a:xfrm>
                    <a:off x="0" y="304800"/>
                    <a:ext cx="4572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1" name="Cube 30">
                <a:extLst>
                  <a:ext uri="{FF2B5EF4-FFF2-40B4-BE49-F238E27FC236}">
                    <a16:creationId xmlns:a16="http://schemas.microsoft.com/office/drawing/2014/main" id="{7F2C1ED8-8621-65CE-486A-CBE7463430F9}"/>
                  </a:ext>
                </a:extLst>
              </p:cNvPr>
              <p:cNvSpPr/>
              <p:nvPr/>
            </p:nvSpPr>
            <p:spPr>
              <a:xfrm flipH="1">
                <a:off x="2167008" y="3229589"/>
                <a:ext cx="623888" cy="1381867"/>
              </a:xfrm>
              <a:prstGeom prst="cub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Oval 34">
                <a:extLst>
                  <a:ext uri="{FF2B5EF4-FFF2-40B4-BE49-F238E27FC236}">
                    <a16:creationId xmlns:a16="http://schemas.microsoft.com/office/drawing/2014/main" id="{2D7E22E7-E317-ABB4-153C-71FA377508B6}"/>
                  </a:ext>
                </a:extLst>
              </p:cNvPr>
              <p:cNvSpPr/>
              <p:nvPr/>
            </p:nvSpPr>
            <p:spPr>
              <a:xfrm>
                <a:off x="6603115" y="2429383"/>
                <a:ext cx="581511" cy="401188"/>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Cube 35">
                <a:extLst>
                  <a:ext uri="{FF2B5EF4-FFF2-40B4-BE49-F238E27FC236}">
                    <a16:creationId xmlns:a16="http://schemas.microsoft.com/office/drawing/2014/main" id="{67E30AB2-6DA3-0AB4-C2E5-44A6E27442D9}"/>
                  </a:ext>
                </a:extLst>
              </p:cNvPr>
              <p:cNvSpPr/>
              <p:nvPr/>
            </p:nvSpPr>
            <p:spPr>
              <a:xfrm flipH="1">
                <a:off x="6403664" y="2238515"/>
                <a:ext cx="980414" cy="310551"/>
              </a:xfrm>
              <a:prstGeom prst="cub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Cube 36">
                <a:extLst>
                  <a:ext uri="{FF2B5EF4-FFF2-40B4-BE49-F238E27FC236}">
                    <a16:creationId xmlns:a16="http://schemas.microsoft.com/office/drawing/2014/main" id="{0B2E6266-E04E-24FE-E112-7462FE6683F8}"/>
                  </a:ext>
                </a:extLst>
              </p:cNvPr>
              <p:cNvSpPr/>
              <p:nvPr/>
            </p:nvSpPr>
            <p:spPr>
              <a:xfrm flipH="1">
                <a:off x="6670999" y="2004509"/>
                <a:ext cx="445744" cy="310551"/>
              </a:xfrm>
              <a:prstGeom prst="cub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8" name="Group 37">
                <a:extLst>
                  <a:ext uri="{FF2B5EF4-FFF2-40B4-BE49-F238E27FC236}">
                    <a16:creationId xmlns:a16="http://schemas.microsoft.com/office/drawing/2014/main" id="{DB145B0B-3C48-D522-4A29-0BF37E78C12D}"/>
                  </a:ext>
                </a:extLst>
              </p:cNvPr>
              <p:cNvGrpSpPr/>
              <p:nvPr/>
            </p:nvGrpSpPr>
            <p:grpSpPr>
              <a:xfrm>
                <a:off x="6945162" y="2744280"/>
                <a:ext cx="170600" cy="655077"/>
                <a:chOff x="5887666" y="3120072"/>
                <a:chExt cx="170600" cy="655077"/>
              </a:xfrm>
            </p:grpSpPr>
            <p:sp>
              <p:nvSpPr>
                <p:cNvPr id="39" name="Cylinder 38">
                  <a:extLst>
                    <a:ext uri="{FF2B5EF4-FFF2-40B4-BE49-F238E27FC236}">
                      <a16:creationId xmlns:a16="http://schemas.microsoft.com/office/drawing/2014/main" id="{381FC30D-9922-69E9-DA19-AFBFA06F3183}"/>
                    </a:ext>
                  </a:extLst>
                </p:cNvPr>
                <p:cNvSpPr/>
                <p:nvPr/>
              </p:nvSpPr>
              <p:spPr>
                <a:xfrm rot="10243873">
                  <a:off x="5887666" y="3120072"/>
                  <a:ext cx="118520" cy="646496"/>
                </a:xfrm>
                <a:prstGeom prst="can">
                  <a:avLst/>
                </a:prstGeom>
                <a:solidFill>
                  <a:schemeClr val="bg2"/>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Oval 39">
                  <a:extLst>
                    <a:ext uri="{FF2B5EF4-FFF2-40B4-BE49-F238E27FC236}">
                      <a16:creationId xmlns:a16="http://schemas.microsoft.com/office/drawing/2014/main" id="{FB2910B1-FA44-D5A1-B607-DF08D3F3D354}"/>
                    </a:ext>
                  </a:extLst>
                </p:cNvPr>
                <p:cNvSpPr/>
                <p:nvPr/>
              </p:nvSpPr>
              <p:spPr>
                <a:xfrm>
                  <a:off x="5938335" y="3726441"/>
                  <a:ext cx="119931" cy="4870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1" name="Group 40">
                <a:extLst>
                  <a:ext uri="{FF2B5EF4-FFF2-40B4-BE49-F238E27FC236}">
                    <a16:creationId xmlns:a16="http://schemas.microsoft.com/office/drawing/2014/main" id="{6946F9B1-9AB8-2624-64E5-863809295495}"/>
                  </a:ext>
                </a:extLst>
              </p:cNvPr>
              <p:cNvGrpSpPr/>
              <p:nvPr/>
            </p:nvGrpSpPr>
            <p:grpSpPr>
              <a:xfrm>
                <a:off x="4066230" y="4053942"/>
                <a:ext cx="623888" cy="373144"/>
                <a:chOff x="0" y="0"/>
                <a:chExt cx="1390650" cy="847725"/>
              </a:xfrm>
              <a:solidFill>
                <a:schemeClr val="accent5">
                  <a:lumMod val="60000"/>
                  <a:lumOff val="40000"/>
                </a:schemeClr>
              </a:solidFill>
            </p:grpSpPr>
            <p:grpSp>
              <p:nvGrpSpPr>
                <p:cNvPr id="42" name="Group 41">
                  <a:extLst>
                    <a:ext uri="{FF2B5EF4-FFF2-40B4-BE49-F238E27FC236}">
                      <a16:creationId xmlns:a16="http://schemas.microsoft.com/office/drawing/2014/main" id="{7FC41FB9-E509-417E-8A44-42D75322897D}"/>
                    </a:ext>
                  </a:extLst>
                </p:cNvPr>
                <p:cNvGrpSpPr/>
                <p:nvPr/>
              </p:nvGrpSpPr>
              <p:grpSpPr>
                <a:xfrm>
                  <a:off x="0" y="0"/>
                  <a:ext cx="1390650" cy="847725"/>
                  <a:chOff x="0" y="0"/>
                  <a:chExt cx="1390650" cy="847725"/>
                </a:xfrm>
                <a:grpFill/>
              </p:grpSpPr>
              <p:sp>
                <p:nvSpPr>
                  <p:cNvPr id="47" name="Rectangle: Rounded Corners 46">
                    <a:extLst>
                      <a:ext uri="{FF2B5EF4-FFF2-40B4-BE49-F238E27FC236}">
                        <a16:creationId xmlns:a16="http://schemas.microsoft.com/office/drawing/2014/main" id="{A8A554E5-12B1-2D56-4973-D98FA6E9DD0F}"/>
                      </a:ext>
                    </a:extLst>
                  </p:cNvPr>
                  <p:cNvSpPr/>
                  <p:nvPr/>
                </p:nvSpPr>
                <p:spPr>
                  <a:xfrm>
                    <a:off x="295275" y="123825"/>
                    <a:ext cx="819150" cy="609600"/>
                  </a:xfrm>
                  <a:prstGeom prst="round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Rectangle 47">
                    <a:extLst>
                      <a:ext uri="{FF2B5EF4-FFF2-40B4-BE49-F238E27FC236}">
                        <a16:creationId xmlns:a16="http://schemas.microsoft.com/office/drawing/2014/main" id="{09D5D315-1C68-E54D-559C-D7C1E60CCEDA}"/>
                      </a:ext>
                    </a:extLst>
                  </p:cNvPr>
                  <p:cNvSpPr/>
                  <p:nvPr/>
                </p:nvSpPr>
                <p:spPr>
                  <a:xfrm>
                    <a:off x="1114425" y="219075"/>
                    <a:ext cx="123825" cy="400050"/>
                  </a:xfrm>
                  <a:prstGeom prst="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Rectangle 48">
                    <a:extLst>
                      <a:ext uri="{FF2B5EF4-FFF2-40B4-BE49-F238E27FC236}">
                        <a16:creationId xmlns:a16="http://schemas.microsoft.com/office/drawing/2014/main" id="{BEBF8163-2FA8-A3CE-D953-DE38261A6CC6}"/>
                      </a:ext>
                    </a:extLst>
                  </p:cNvPr>
                  <p:cNvSpPr/>
                  <p:nvPr/>
                </p:nvSpPr>
                <p:spPr>
                  <a:xfrm>
                    <a:off x="0" y="0"/>
                    <a:ext cx="371475" cy="847725"/>
                  </a:xfrm>
                  <a:prstGeom prst="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Rectangle 49">
                    <a:extLst>
                      <a:ext uri="{FF2B5EF4-FFF2-40B4-BE49-F238E27FC236}">
                        <a16:creationId xmlns:a16="http://schemas.microsoft.com/office/drawing/2014/main" id="{56280E38-21F1-0C4D-0999-BE7F03B78D43}"/>
                      </a:ext>
                    </a:extLst>
                  </p:cNvPr>
                  <p:cNvSpPr/>
                  <p:nvPr/>
                </p:nvSpPr>
                <p:spPr>
                  <a:xfrm>
                    <a:off x="1247775" y="371475"/>
                    <a:ext cx="142875" cy="104775"/>
                  </a:xfrm>
                  <a:prstGeom prst="rect">
                    <a:avLst/>
                  </a:prstGeom>
                  <a:grp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3" name="Group 42">
                  <a:extLst>
                    <a:ext uri="{FF2B5EF4-FFF2-40B4-BE49-F238E27FC236}">
                      <a16:creationId xmlns:a16="http://schemas.microsoft.com/office/drawing/2014/main" id="{C3E219E6-AAE4-6085-7184-F7894B433ACA}"/>
                    </a:ext>
                  </a:extLst>
                </p:cNvPr>
                <p:cNvGrpSpPr/>
                <p:nvPr/>
              </p:nvGrpSpPr>
              <p:grpSpPr>
                <a:xfrm>
                  <a:off x="514350" y="276225"/>
                  <a:ext cx="457200" cy="304800"/>
                  <a:chOff x="0" y="0"/>
                  <a:chExt cx="457200" cy="304800"/>
                </a:xfrm>
                <a:grpFill/>
              </p:grpSpPr>
              <p:cxnSp>
                <p:nvCxnSpPr>
                  <p:cNvPr id="44" name="Straight Connector 43">
                    <a:extLst>
                      <a:ext uri="{FF2B5EF4-FFF2-40B4-BE49-F238E27FC236}">
                        <a16:creationId xmlns:a16="http://schemas.microsoft.com/office/drawing/2014/main" id="{840479F2-195B-8F41-6BCF-2197861DB289}"/>
                      </a:ext>
                    </a:extLst>
                  </p:cNvPr>
                  <p:cNvCxnSpPr/>
                  <p:nvPr/>
                </p:nvCxnSpPr>
                <p:spPr>
                  <a:xfrm>
                    <a:off x="0" y="0"/>
                    <a:ext cx="4572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B22A78B-863F-A4F3-96BF-EF97F28C455C}"/>
                      </a:ext>
                    </a:extLst>
                  </p:cNvPr>
                  <p:cNvCxnSpPr/>
                  <p:nvPr/>
                </p:nvCxnSpPr>
                <p:spPr>
                  <a:xfrm>
                    <a:off x="0" y="152400"/>
                    <a:ext cx="4572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5433A5F-E38D-DD65-AF3D-B5225ECCCE13}"/>
                      </a:ext>
                    </a:extLst>
                  </p:cNvPr>
                  <p:cNvCxnSpPr/>
                  <p:nvPr/>
                </p:nvCxnSpPr>
                <p:spPr>
                  <a:xfrm>
                    <a:off x="0" y="304800"/>
                    <a:ext cx="45720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1" name="Cylinder 50">
                <a:extLst>
                  <a:ext uri="{FF2B5EF4-FFF2-40B4-BE49-F238E27FC236}">
                    <a16:creationId xmlns:a16="http://schemas.microsoft.com/office/drawing/2014/main" id="{40D6B3DD-7D1A-7168-F342-FBD39205B41D}"/>
                  </a:ext>
                </a:extLst>
              </p:cNvPr>
              <p:cNvSpPr/>
              <p:nvPr/>
            </p:nvSpPr>
            <p:spPr>
              <a:xfrm rot="10800000">
                <a:off x="5408922" y="4119568"/>
                <a:ext cx="352157" cy="227942"/>
              </a:xfrm>
              <a:prstGeom prst="can">
                <a:avLst/>
              </a:prstGeom>
              <a:solidFill>
                <a:schemeClr val="tx1">
                  <a:lumMod val="65000"/>
                  <a:lumOff val="3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Cube 51">
                <a:extLst>
                  <a:ext uri="{FF2B5EF4-FFF2-40B4-BE49-F238E27FC236}">
                    <a16:creationId xmlns:a16="http://schemas.microsoft.com/office/drawing/2014/main" id="{5A6D6EEF-D9BB-D492-741B-421D2D950D6F}"/>
                  </a:ext>
                </a:extLst>
              </p:cNvPr>
              <p:cNvSpPr/>
              <p:nvPr/>
            </p:nvSpPr>
            <p:spPr>
              <a:xfrm flipH="1">
                <a:off x="5108012" y="4258469"/>
                <a:ext cx="3634778" cy="288951"/>
              </a:xfrm>
              <a:prstGeom prst="cube">
                <a:avLst>
                  <a:gd name="adj" fmla="val 5122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Cube 52">
                <a:extLst>
                  <a:ext uri="{FF2B5EF4-FFF2-40B4-BE49-F238E27FC236}">
                    <a16:creationId xmlns:a16="http://schemas.microsoft.com/office/drawing/2014/main" id="{ACE78D5E-53F1-14A9-712C-5182A8117946}"/>
                  </a:ext>
                </a:extLst>
              </p:cNvPr>
              <p:cNvSpPr/>
              <p:nvPr/>
            </p:nvSpPr>
            <p:spPr>
              <a:xfrm flipH="1">
                <a:off x="5197537" y="4271236"/>
                <a:ext cx="3545251" cy="137651"/>
              </a:xfrm>
              <a:prstGeom prst="cube">
                <a:avLst>
                  <a:gd name="adj" fmla="val 5122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Cylinder 53">
                <a:extLst>
                  <a:ext uri="{FF2B5EF4-FFF2-40B4-BE49-F238E27FC236}">
                    <a16:creationId xmlns:a16="http://schemas.microsoft.com/office/drawing/2014/main" id="{69A21C34-56CA-691F-BF6C-53CFF2B6D336}"/>
                  </a:ext>
                </a:extLst>
              </p:cNvPr>
              <p:cNvSpPr/>
              <p:nvPr/>
            </p:nvSpPr>
            <p:spPr>
              <a:xfrm rot="16200000">
                <a:off x="6576992" y="2283550"/>
                <a:ext cx="46121" cy="3905594"/>
              </a:xfrm>
              <a:prstGeom prst="can">
                <a:avLst/>
              </a:prstGeom>
              <a:solidFill>
                <a:srgbClr val="CEB888"/>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033" name="Straight Arrow Connector 1032">
                <a:extLst>
                  <a:ext uri="{FF2B5EF4-FFF2-40B4-BE49-F238E27FC236}">
                    <a16:creationId xmlns:a16="http://schemas.microsoft.com/office/drawing/2014/main" id="{2476CF92-EDDC-9AB7-22D5-8EEDF6176769}"/>
                  </a:ext>
                </a:extLst>
              </p:cNvPr>
              <p:cNvCxnSpPr>
                <a:cxnSpLocks/>
              </p:cNvCxnSpPr>
              <p:nvPr/>
            </p:nvCxnSpPr>
            <p:spPr>
              <a:xfrm>
                <a:off x="4584046" y="1849749"/>
                <a:ext cx="869675" cy="8503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592F19D6-7AE6-70D0-DF30-13937FF9CF01}"/>
                  </a:ext>
                </a:extLst>
              </p:cNvPr>
              <p:cNvSpPr txBox="1"/>
              <p:nvPr/>
            </p:nvSpPr>
            <p:spPr>
              <a:xfrm>
                <a:off x="3146163" y="1671446"/>
                <a:ext cx="1471311" cy="369332"/>
              </a:xfrm>
              <a:prstGeom prst="rect">
                <a:avLst/>
              </a:prstGeom>
              <a:noFill/>
            </p:spPr>
            <p:txBody>
              <a:bodyPr wrap="square" rtlCol="0">
                <a:spAutoFit/>
              </a:bodyPr>
              <a:lstStyle/>
              <a:p>
                <a:pPr algn="ctr"/>
                <a:r>
                  <a:rPr lang="en-US"/>
                  <a:t>Servo Motor</a:t>
                </a:r>
              </a:p>
            </p:txBody>
          </p:sp>
          <p:cxnSp>
            <p:nvCxnSpPr>
              <p:cNvPr id="1036" name="Straight Arrow Connector 1035">
                <a:extLst>
                  <a:ext uri="{FF2B5EF4-FFF2-40B4-BE49-F238E27FC236}">
                    <a16:creationId xmlns:a16="http://schemas.microsoft.com/office/drawing/2014/main" id="{253B41D4-B9AF-DE2A-C172-CB69454B882C}"/>
                  </a:ext>
                </a:extLst>
              </p:cNvPr>
              <p:cNvCxnSpPr>
                <a:cxnSpLocks/>
              </p:cNvCxnSpPr>
              <p:nvPr/>
            </p:nvCxnSpPr>
            <p:spPr>
              <a:xfrm flipH="1">
                <a:off x="9226646" y="2488154"/>
                <a:ext cx="81013" cy="963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9" name="Straight Arrow Connector 1038">
                <a:extLst>
                  <a:ext uri="{FF2B5EF4-FFF2-40B4-BE49-F238E27FC236}">
                    <a16:creationId xmlns:a16="http://schemas.microsoft.com/office/drawing/2014/main" id="{1CFEA0F8-74F8-CB72-CDFB-588D89F20F88}"/>
                  </a:ext>
                </a:extLst>
              </p:cNvPr>
              <p:cNvCxnSpPr>
                <a:cxnSpLocks/>
              </p:cNvCxnSpPr>
              <p:nvPr/>
            </p:nvCxnSpPr>
            <p:spPr>
              <a:xfrm flipH="1" flipV="1">
                <a:off x="3063802" y="4084462"/>
                <a:ext cx="569696" cy="17751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DEC3C2AB-EB0D-1FC5-6F9F-DD7CD2E1B675}"/>
                  </a:ext>
                </a:extLst>
              </p:cNvPr>
              <p:cNvCxnSpPr>
                <a:cxnSpLocks/>
              </p:cNvCxnSpPr>
              <p:nvPr/>
            </p:nvCxnSpPr>
            <p:spPr>
              <a:xfrm flipV="1">
                <a:off x="3633498" y="4527455"/>
                <a:ext cx="438902" cy="12986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8" name="Right Brace 1047">
                <a:extLst>
                  <a:ext uri="{FF2B5EF4-FFF2-40B4-BE49-F238E27FC236}">
                    <a16:creationId xmlns:a16="http://schemas.microsoft.com/office/drawing/2014/main" id="{DACC59EB-2D6A-C8D5-55B5-FD00922DBBFF}"/>
                  </a:ext>
                </a:extLst>
              </p:cNvPr>
              <p:cNvSpPr/>
              <p:nvPr/>
            </p:nvSpPr>
            <p:spPr>
              <a:xfrm rot="5400000">
                <a:off x="6755435" y="3041025"/>
                <a:ext cx="375226" cy="3736865"/>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3" name="TextBox 1052">
                <a:extLst>
                  <a:ext uri="{FF2B5EF4-FFF2-40B4-BE49-F238E27FC236}">
                    <a16:creationId xmlns:a16="http://schemas.microsoft.com/office/drawing/2014/main" id="{28EF1736-78ED-CBCB-A4E7-B9F7FEFA5B0D}"/>
                  </a:ext>
                </a:extLst>
              </p:cNvPr>
              <p:cNvSpPr txBox="1"/>
              <p:nvPr/>
            </p:nvSpPr>
            <p:spPr>
              <a:xfrm>
                <a:off x="5716082" y="5115540"/>
                <a:ext cx="2516148" cy="369332"/>
              </a:xfrm>
              <a:prstGeom prst="rect">
                <a:avLst/>
              </a:prstGeom>
              <a:noFill/>
            </p:spPr>
            <p:txBody>
              <a:bodyPr wrap="square" rtlCol="0">
                <a:spAutoFit/>
              </a:bodyPr>
              <a:lstStyle/>
              <a:p>
                <a:pPr algn="ctr"/>
                <a:r>
                  <a:rPr lang="en-US"/>
                  <a:t>Worm Gear and Track</a:t>
                </a:r>
              </a:p>
            </p:txBody>
          </p:sp>
          <p:sp>
            <p:nvSpPr>
              <p:cNvPr id="1054" name="TextBox 1053">
                <a:extLst>
                  <a:ext uri="{FF2B5EF4-FFF2-40B4-BE49-F238E27FC236}">
                    <a16:creationId xmlns:a16="http://schemas.microsoft.com/office/drawing/2014/main" id="{BBA6BBA8-43A5-F09C-F0C9-D2A100AD5ECE}"/>
                  </a:ext>
                </a:extLst>
              </p:cNvPr>
              <p:cNvSpPr txBox="1"/>
              <p:nvPr/>
            </p:nvSpPr>
            <p:spPr>
              <a:xfrm>
                <a:off x="2613108" y="5908938"/>
                <a:ext cx="2177541" cy="369332"/>
              </a:xfrm>
              <a:prstGeom prst="rect">
                <a:avLst/>
              </a:prstGeom>
              <a:noFill/>
            </p:spPr>
            <p:txBody>
              <a:bodyPr wrap="square" rtlCol="0">
                <a:spAutoFit/>
              </a:bodyPr>
              <a:lstStyle/>
              <a:p>
                <a:pPr algn="ctr"/>
                <a:r>
                  <a:rPr lang="en-US"/>
                  <a:t>Two Stepper Motors</a:t>
                </a:r>
              </a:p>
            </p:txBody>
          </p:sp>
          <p:sp>
            <p:nvSpPr>
              <p:cNvPr id="1055" name="TextBox 1054">
                <a:extLst>
                  <a:ext uri="{FF2B5EF4-FFF2-40B4-BE49-F238E27FC236}">
                    <a16:creationId xmlns:a16="http://schemas.microsoft.com/office/drawing/2014/main" id="{B5028DB5-8967-2CA8-5B5E-BFECC9264FB4}"/>
                  </a:ext>
                </a:extLst>
              </p:cNvPr>
              <p:cNvSpPr txBox="1"/>
              <p:nvPr/>
            </p:nvSpPr>
            <p:spPr>
              <a:xfrm>
                <a:off x="8634669" y="1529886"/>
                <a:ext cx="1700633" cy="923330"/>
              </a:xfrm>
              <a:prstGeom prst="rect">
                <a:avLst/>
              </a:prstGeom>
              <a:noFill/>
            </p:spPr>
            <p:txBody>
              <a:bodyPr wrap="square" rtlCol="0">
                <a:spAutoFit/>
              </a:bodyPr>
              <a:lstStyle/>
              <a:p>
                <a:pPr algn="ctr"/>
                <a:r>
                  <a:rPr lang="en-US"/>
                  <a:t>Tapered End Fitting with Bearing</a:t>
                </a:r>
              </a:p>
            </p:txBody>
          </p:sp>
        </p:grpSp>
      </p:grpSp>
      <p:sp>
        <p:nvSpPr>
          <p:cNvPr id="1056" name="TextBox 1055">
            <a:extLst>
              <a:ext uri="{FF2B5EF4-FFF2-40B4-BE49-F238E27FC236}">
                <a16:creationId xmlns:a16="http://schemas.microsoft.com/office/drawing/2014/main" id="{13905BB2-E076-B674-7886-E013729551C1}"/>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2747933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cs typeface="Calibri"/>
              </a:rPr>
              <a:t>Team 513</a:t>
            </a:r>
            <a:endParaRPr lang="en-US"/>
          </a:p>
        </p:txBody>
      </p:sp>
      <p:pic>
        <p:nvPicPr>
          <p:cNvPr id="21" name="Content Placeholder 20" descr="A person taking a selfie&#10;&#10;Description automatically generated">
            <a:extLst>
              <a:ext uri="{FF2B5EF4-FFF2-40B4-BE49-F238E27FC236}">
                <a16:creationId xmlns:a16="http://schemas.microsoft.com/office/drawing/2014/main" id="{7D8FBAF6-16AB-6F63-1FC7-2A71CE0EDFE8}"/>
              </a:ext>
            </a:extLst>
          </p:cNvPr>
          <p:cNvPicPr>
            <a:picLocks noGrp="1" noChangeAspect="1"/>
          </p:cNvPicPr>
          <p:nvPr>
            <p:ph sz="quarter" idx="13"/>
          </p:nvPr>
        </p:nvPicPr>
        <p:blipFill>
          <a:blip r:embed="rId2"/>
          <a:stretch>
            <a:fillRect/>
          </a:stretch>
        </p:blipFill>
        <p:spPr>
          <a:xfrm>
            <a:off x="1100937" y="3067041"/>
            <a:ext cx="2103120" cy="2103120"/>
          </a:xfrm>
          <a:ln>
            <a:solidFill>
              <a:schemeClr val="tx1"/>
            </a:solidFill>
          </a:ln>
        </p:spPr>
      </p:pic>
      <p:pic>
        <p:nvPicPr>
          <p:cNvPr id="19" name="Content Placeholder 18" descr="A person in a suit and tie&#10;&#10;Description automatically generated">
            <a:extLst>
              <a:ext uri="{FF2B5EF4-FFF2-40B4-BE49-F238E27FC236}">
                <a16:creationId xmlns:a16="http://schemas.microsoft.com/office/drawing/2014/main" id="{21F11431-064C-6728-EDD4-74DA3343B570}"/>
              </a:ext>
            </a:extLst>
          </p:cNvPr>
          <p:cNvPicPr>
            <a:picLocks noGrp="1" noChangeAspect="1"/>
          </p:cNvPicPr>
          <p:nvPr>
            <p:ph sz="quarter" idx="14"/>
          </p:nvPr>
        </p:nvPicPr>
        <p:blipFill>
          <a:blip r:embed="rId3"/>
          <a:stretch>
            <a:fillRect/>
          </a:stretch>
        </p:blipFill>
        <p:spPr>
          <a:xfrm>
            <a:off x="4408935" y="3067041"/>
            <a:ext cx="2103120" cy="2103120"/>
          </a:xfrm>
          <a:ln>
            <a:solidFill>
              <a:schemeClr val="tx1"/>
            </a:solidFill>
          </a:ln>
        </p:spPr>
      </p:pic>
      <p:pic>
        <p:nvPicPr>
          <p:cNvPr id="23" name="Content Placeholder 22" descr="A close-up of a person smiling&#10;&#10;Description automatically generated">
            <a:extLst>
              <a:ext uri="{FF2B5EF4-FFF2-40B4-BE49-F238E27FC236}">
                <a16:creationId xmlns:a16="http://schemas.microsoft.com/office/drawing/2014/main" id="{AA78BB2F-D7AC-358A-808D-E010E97778E5}"/>
              </a:ext>
            </a:extLst>
          </p:cNvPr>
          <p:cNvPicPr>
            <a:picLocks noGrp="1" noChangeAspect="1"/>
          </p:cNvPicPr>
          <p:nvPr>
            <p:ph sz="quarter" idx="15"/>
          </p:nvPr>
        </p:nvPicPr>
        <p:blipFill>
          <a:blip r:embed="rId4"/>
          <a:stretch>
            <a:fillRect/>
          </a:stretch>
        </p:blipFill>
        <p:spPr>
          <a:xfrm>
            <a:off x="7723007" y="3067041"/>
            <a:ext cx="2103120" cy="2103120"/>
          </a:xfrm>
          <a:ln>
            <a:solidFill>
              <a:schemeClr val="tx1"/>
            </a:solidFill>
          </a:ln>
        </p:spPr>
      </p:pic>
      <p:sp>
        <p:nvSpPr>
          <p:cNvPr id="12" name="TextBox 11">
            <a:extLst>
              <a:ext uri="{FF2B5EF4-FFF2-40B4-BE49-F238E27FC236}">
                <a16:creationId xmlns:a16="http://schemas.microsoft.com/office/drawing/2014/main" id="{602AFC1E-7AB1-CD43-56B5-210304222E34}"/>
              </a:ext>
            </a:extLst>
          </p:cNvPr>
          <p:cNvSpPr txBox="1"/>
          <p:nvPr/>
        </p:nvSpPr>
        <p:spPr>
          <a:xfrm>
            <a:off x="4411972" y="5231039"/>
            <a:ext cx="2874313" cy="923330"/>
          </a:xfrm>
          <a:prstGeom prst="rect">
            <a:avLst/>
          </a:prstGeom>
          <a:noFill/>
        </p:spPr>
        <p:txBody>
          <a:bodyPr wrap="none" rtlCol="0">
            <a:spAutoFit/>
          </a:bodyPr>
          <a:lstStyle/>
          <a:p>
            <a:r>
              <a:rPr lang="en-US" u="sng"/>
              <a:t>Engineering Mentor</a:t>
            </a:r>
          </a:p>
          <a:p>
            <a:r>
              <a:rPr lang="en-US"/>
              <a:t>Cole Gray</a:t>
            </a:r>
          </a:p>
          <a:p>
            <a:r>
              <a:rPr lang="en-US" i="1"/>
              <a:t>Mechanical Design Engineer</a:t>
            </a: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723007" y="5231039"/>
            <a:ext cx="2377189" cy="923330"/>
          </a:xfrm>
          <a:prstGeom prst="rect">
            <a:avLst/>
          </a:prstGeom>
          <a:noFill/>
        </p:spPr>
        <p:txBody>
          <a:bodyPr wrap="none" rtlCol="0">
            <a:spAutoFit/>
          </a:bodyPr>
          <a:lstStyle/>
          <a:p>
            <a:r>
              <a:rPr lang="en-US" u="sng"/>
              <a:t>Academic Advisor</a:t>
            </a:r>
          </a:p>
          <a:p>
            <a:r>
              <a:rPr lang="en-US"/>
              <a:t>Dr. Shayne McConomy</a:t>
            </a:r>
          </a:p>
          <a:p>
            <a:r>
              <a:rPr lang="en-US" i="1"/>
              <a:t>Senior Design Professor</a:t>
            </a:r>
          </a:p>
        </p:txBody>
      </p:sp>
      <p:sp>
        <p:nvSpPr>
          <p:cNvPr id="2" name="TextBox 1">
            <a:extLst>
              <a:ext uri="{FF2B5EF4-FFF2-40B4-BE49-F238E27FC236}">
                <a16:creationId xmlns:a16="http://schemas.microsoft.com/office/drawing/2014/main" id="{24008F6E-18EC-F505-641C-DB81B2C928D8}"/>
              </a:ext>
            </a:extLst>
          </p:cNvPr>
          <p:cNvSpPr txBox="1"/>
          <p:nvPr/>
        </p:nvSpPr>
        <p:spPr>
          <a:xfrm>
            <a:off x="1100937" y="5231039"/>
            <a:ext cx="2560320" cy="1200329"/>
          </a:xfrm>
          <a:prstGeom prst="rect">
            <a:avLst/>
          </a:prstGeom>
          <a:noFill/>
        </p:spPr>
        <p:txBody>
          <a:bodyPr wrap="square" rtlCol="0">
            <a:spAutoFit/>
          </a:bodyPr>
          <a:lstStyle/>
          <a:p>
            <a:r>
              <a:rPr lang="en-US" u="sng"/>
              <a:t>Engineering Mentor</a:t>
            </a:r>
          </a:p>
          <a:p>
            <a:r>
              <a:rPr lang="en-US"/>
              <a:t>William Bilbow</a:t>
            </a:r>
          </a:p>
          <a:p>
            <a:r>
              <a:rPr lang="en-US" i="1"/>
              <a:t>Director of Technology &amp; Project Manager</a:t>
            </a:r>
          </a:p>
        </p:txBody>
      </p:sp>
      <p:pic>
        <p:nvPicPr>
          <p:cNvPr id="25" name="Picture 24" descr="A red and black logo&#10;&#10;Description automatically generated">
            <a:extLst>
              <a:ext uri="{FF2B5EF4-FFF2-40B4-BE49-F238E27FC236}">
                <a16:creationId xmlns:a16="http://schemas.microsoft.com/office/drawing/2014/main" id="{9428A9F9-2FD3-3CDC-7936-CDB779562376}"/>
              </a:ext>
            </a:extLst>
          </p:cNvPr>
          <p:cNvPicPr>
            <a:picLocks noChangeAspect="1"/>
          </p:cNvPicPr>
          <p:nvPr/>
        </p:nvPicPr>
        <p:blipFill>
          <a:blip r:embed="rId5"/>
          <a:stretch>
            <a:fillRect/>
          </a:stretch>
        </p:blipFill>
        <p:spPr>
          <a:xfrm>
            <a:off x="3794793" y="1417476"/>
            <a:ext cx="3331404" cy="1371600"/>
          </a:xfrm>
          <a:prstGeom prst="rect">
            <a:avLst/>
          </a:prstGeom>
        </p:spPr>
      </p:pic>
      <p:sp>
        <p:nvSpPr>
          <p:cNvPr id="5" name="TextBox 4">
            <a:extLst>
              <a:ext uri="{FF2B5EF4-FFF2-40B4-BE49-F238E27FC236}">
                <a16:creationId xmlns:a16="http://schemas.microsoft.com/office/drawing/2014/main" id="{B14ADD78-0E77-5895-9BDB-3410B103ED01}"/>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16889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Concept Selection</a:t>
            </a:r>
          </a:p>
        </p:txBody>
      </p:sp>
      <p:sp>
        <p:nvSpPr>
          <p:cNvPr id="11" name="TextBox 10">
            <a:extLst>
              <a:ext uri="{FF2B5EF4-FFF2-40B4-BE49-F238E27FC236}">
                <a16:creationId xmlns:a16="http://schemas.microsoft.com/office/drawing/2014/main" id="{047AAF24-0F9C-2965-A4FA-5F0641538AA5}"/>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15" name="Rectangle: Rounded Corners 14">
            <a:extLst>
              <a:ext uri="{FF2B5EF4-FFF2-40B4-BE49-F238E27FC236}">
                <a16:creationId xmlns:a16="http://schemas.microsoft.com/office/drawing/2014/main" id="{CC831AEC-0ED2-D789-3C1D-70CD9F6B2397}"/>
              </a:ext>
            </a:extLst>
          </p:cNvPr>
          <p:cNvSpPr/>
          <p:nvPr/>
        </p:nvSpPr>
        <p:spPr>
          <a:xfrm>
            <a:off x="533400" y="1629625"/>
            <a:ext cx="9732666" cy="1369859"/>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a:t>Process of narrowing down all medium and high fidelity concepts into a list of a few designs ranked according to the customer’s design requirements.</a:t>
            </a:r>
          </a:p>
        </p:txBody>
      </p:sp>
      <p:graphicFrame>
        <p:nvGraphicFramePr>
          <p:cNvPr id="18" name="Diagram 17">
            <a:extLst>
              <a:ext uri="{FF2B5EF4-FFF2-40B4-BE49-F238E27FC236}">
                <a16:creationId xmlns:a16="http://schemas.microsoft.com/office/drawing/2014/main" id="{FE06BFF3-994B-43A9-FA8C-7704520FB7C0}"/>
              </a:ext>
            </a:extLst>
          </p:cNvPr>
          <p:cNvGraphicFramePr/>
          <p:nvPr>
            <p:extLst>
              <p:ext uri="{D42A27DB-BD31-4B8C-83A1-F6EECF244321}">
                <p14:modId xmlns:p14="http://schemas.microsoft.com/office/powerpoint/2010/main" val="2638734305"/>
              </p:ext>
            </p:extLst>
          </p:nvPr>
        </p:nvGraphicFramePr>
        <p:xfrm>
          <a:off x="1084524" y="162962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843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graphicEl>
                                              <a:dgm id="{3054442C-E675-42CA-B42A-0737A3BDB838}"/>
                                            </p:graphicEl>
                                          </p:spTgt>
                                        </p:tgtEl>
                                        <p:attrNameLst>
                                          <p:attrName>style.visibility</p:attrName>
                                        </p:attrNameLst>
                                      </p:cBhvr>
                                      <p:to>
                                        <p:strVal val="visible"/>
                                      </p:to>
                                    </p:set>
                                    <p:animEffect transition="in" filter="fade">
                                      <p:cBhvr>
                                        <p:cTn id="7" dur="1000"/>
                                        <p:tgtEl>
                                          <p:spTgt spid="18">
                                            <p:graphicEl>
                                              <a:dgm id="{3054442C-E675-42CA-B42A-0737A3BDB838}"/>
                                            </p:graphicEl>
                                          </p:spTgt>
                                        </p:tgtEl>
                                      </p:cBhvr>
                                    </p:animEffect>
                                    <p:anim calcmode="lin" valueType="num">
                                      <p:cBhvr>
                                        <p:cTn id="8" dur="1000" fill="hold"/>
                                        <p:tgtEl>
                                          <p:spTgt spid="18">
                                            <p:graphicEl>
                                              <a:dgm id="{3054442C-E675-42CA-B42A-0737A3BDB838}"/>
                                            </p:graphicEl>
                                          </p:spTgt>
                                        </p:tgtEl>
                                        <p:attrNameLst>
                                          <p:attrName>ppt_x</p:attrName>
                                        </p:attrNameLst>
                                      </p:cBhvr>
                                      <p:tavLst>
                                        <p:tav tm="0">
                                          <p:val>
                                            <p:strVal val="#ppt_x"/>
                                          </p:val>
                                        </p:tav>
                                        <p:tav tm="100000">
                                          <p:val>
                                            <p:strVal val="#ppt_x"/>
                                          </p:val>
                                        </p:tav>
                                      </p:tavLst>
                                    </p:anim>
                                    <p:anim calcmode="lin" valueType="num">
                                      <p:cBhvr>
                                        <p:cTn id="9" dur="1000" fill="hold"/>
                                        <p:tgtEl>
                                          <p:spTgt spid="18">
                                            <p:graphicEl>
                                              <a:dgm id="{3054442C-E675-42CA-B42A-0737A3BDB838}"/>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graphicEl>
                                              <a:dgm id="{54B1D718-A84D-493C-8035-A2B4EB69B7FD}"/>
                                            </p:graphicEl>
                                          </p:spTgt>
                                        </p:tgtEl>
                                        <p:attrNameLst>
                                          <p:attrName>style.visibility</p:attrName>
                                        </p:attrNameLst>
                                      </p:cBhvr>
                                      <p:to>
                                        <p:strVal val="visible"/>
                                      </p:to>
                                    </p:set>
                                    <p:animEffect transition="in" filter="fade">
                                      <p:cBhvr>
                                        <p:cTn id="12" dur="1000"/>
                                        <p:tgtEl>
                                          <p:spTgt spid="18">
                                            <p:graphicEl>
                                              <a:dgm id="{54B1D718-A84D-493C-8035-A2B4EB69B7FD}"/>
                                            </p:graphicEl>
                                          </p:spTgt>
                                        </p:tgtEl>
                                      </p:cBhvr>
                                    </p:animEffect>
                                    <p:anim calcmode="lin" valueType="num">
                                      <p:cBhvr>
                                        <p:cTn id="13" dur="1000" fill="hold"/>
                                        <p:tgtEl>
                                          <p:spTgt spid="18">
                                            <p:graphicEl>
                                              <a:dgm id="{54B1D718-A84D-493C-8035-A2B4EB69B7FD}"/>
                                            </p:graphicEl>
                                          </p:spTgt>
                                        </p:tgtEl>
                                        <p:attrNameLst>
                                          <p:attrName>ppt_x</p:attrName>
                                        </p:attrNameLst>
                                      </p:cBhvr>
                                      <p:tavLst>
                                        <p:tav tm="0">
                                          <p:val>
                                            <p:strVal val="#ppt_x"/>
                                          </p:val>
                                        </p:tav>
                                        <p:tav tm="100000">
                                          <p:val>
                                            <p:strVal val="#ppt_x"/>
                                          </p:val>
                                        </p:tav>
                                      </p:tavLst>
                                    </p:anim>
                                    <p:anim calcmode="lin" valueType="num">
                                      <p:cBhvr>
                                        <p:cTn id="14" dur="1000" fill="hold"/>
                                        <p:tgtEl>
                                          <p:spTgt spid="18">
                                            <p:graphicEl>
                                              <a:dgm id="{54B1D718-A84D-493C-8035-A2B4EB69B7F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8">
                                            <p:graphicEl>
                                              <a:dgm id="{7D12B7A1-7752-4111-B8F3-D398B76865E2}"/>
                                            </p:graphicEl>
                                          </p:spTgt>
                                        </p:tgtEl>
                                        <p:attrNameLst>
                                          <p:attrName>style.visibility</p:attrName>
                                        </p:attrNameLst>
                                      </p:cBhvr>
                                      <p:to>
                                        <p:strVal val="visible"/>
                                      </p:to>
                                    </p:set>
                                    <p:animEffect transition="in" filter="fade">
                                      <p:cBhvr>
                                        <p:cTn id="19" dur="1000"/>
                                        <p:tgtEl>
                                          <p:spTgt spid="18">
                                            <p:graphicEl>
                                              <a:dgm id="{7D12B7A1-7752-4111-B8F3-D398B76865E2}"/>
                                            </p:graphicEl>
                                          </p:spTgt>
                                        </p:tgtEl>
                                      </p:cBhvr>
                                    </p:animEffect>
                                    <p:anim calcmode="lin" valueType="num">
                                      <p:cBhvr>
                                        <p:cTn id="20" dur="1000" fill="hold"/>
                                        <p:tgtEl>
                                          <p:spTgt spid="18">
                                            <p:graphicEl>
                                              <a:dgm id="{7D12B7A1-7752-4111-B8F3-D398B76865E2}"/>
                                            </p:graphicEl>
                                          </p:spTgt>
                                        </p:tgtEl>
                                        <p:attrNameLst>
                                          <p:attrName>ppt_x</p:attrName>
                                        </p:attrNameLst>
                                      </p:cBhvr>
                                      <p:tavLst>
                                        <p:tav tm="0">
                                          <p:val>
                                            <p:strVal val="#ppt_x"/>
                                          </p:val>
                                        </p:tav>
                                        <p:tav tm="100000">
                                          <p:val>
                                            <p:strVal val="#ppt_x"/>
                                          </p:val>
                                        </p:tav>
                                      </p:tavLst>
                                    </p:anim>
                                    <p:anim calcmode="lin" valueType="num">
                                      <p:cBhvr>
                                        <p:cTn id="21" dur="1000" fill="hold"/>
                                        <p:tgtEl>
                                          <p:spTgt spid="18">
                                            <p:graphicEl>
                                              <a:dgm id="{7D12B7A1-7752-4111-B8F3-D398B76865E2}"/>
                                            </p:graphic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8">
                                            <p:graphicEl>
                                              <a:dgm id="{02E4E9C2-6BDD-40EC-9D2B-41BF1C2A61BB}"/>
                                            </p:graphicEl>
                                          </p:spTgt>
                                        </p:tgtEl>
                                        <p:attrNameLst>
                                          <p:attrName>style.visibility</p:attrName>
                                        </p:attrNameLst>
                                      </p:cBhvr>
                                      <p:to>
                                        <p:strVal val="visible"/>
                                      </p:to>
                                    </p:set>
                                    <p:animEffect transition="in" filter="fade">
                                      <p:cBhvr>
                                        <p:cTn id="24" dur="1000"/>
                                        <p:tgtEl>
                                          <p:spTgt spid="18">
                                            <p:graphicEl>
                                              <a:dgm id="{02E4E9C2-6BDD-40EC-9D2B-41BF1C2A61BB}"/>
                                            </p:graphicEl>
                                          </p:spTgt>
                                        </p:tgtEl>
                                      </p:cBhvr>
                                    </p:animEffect>
                                    <p:anim calcmode="lin" valueType="num">
                                      <p:cBhvr>
                                        <p:cTn id="25" dur="1000" fill="hold"/>
                                        <p:tgtEl>
                                          <p:spTgt spid="18">
                                            <p:graphicEl>
                                              <a:dgm id="{02E4E9C2-6BDD-40EC-9D2B-41BF1C2A61BB}"/>
                                            </p:graphicEl>
                                          </p:spTgt>
                                        </p:tgtEl>
                                        <p:attrNameLst>
                                          <p:attrName>ppt_x</p:attrName>
                                        </p:attrNameLst>
                                      </p:cBhvr>
                                      <p:tavLst>
                                        <p:tav tm="0">
                                          <p:val>
                                            <p:strVal val="#ppt_x"/>
                                          </p:val>
                                        </p:tav>
                                        <p:tav tm="100000">
                                          <p:val>
                                            <p:strVal val="#ppt_x"/>
                                          </p:val>
                                        </p:tav>
                                      </p:tavLst>
                                    </p:anim>
                                    <p:anim calcmode="lin" valueType="num">
                                      <p:cBhvr>
                                        <p:cTn id="26" dur="1000" fill="hold"/>
                                        <p:tgtEl>
                                          <p:spTgt spid="18">
                                            <p:graphicEl>
                                              <a:dgm id="{02E4E9C2-6BDD-40EC-9D2B-41BF1C2A61BB}"/>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8">
                                            <p:graphicEl>
                                              <a:dgm id="{8226D8D7-C360-4438-942E-4138493BC670}"/>
                                            </p:graphicEl>
                                          </p:spTgt>
                                        </p:tgtEl>
                                        <p:attrNameLst>
                                          <p:attrName>style.visibility</p:attrName>
                                        </p:attrNameLst>
                                      </p:cBhvr>
                                      <p:to>
                                        <p:strVal val="visible"/>
                                      </p:to>
                                    </p:set>
                                    <p:animEffect transition="in" filter="fade">
                                      <p:cBhvr>
                                        <p:cTn id="31" dur="1000"/>
                                        <p:tgtEl>
                                          <p:spTgt spid="18">
                                            <p:graphicEl>
                                              <a:dgm id="{8226D8D7-C360-4438-942E-4138493BC670}"/>
                                            </p:graphicEl>
                                          </p:spTgt>
                                        </p:tgtEl>
                                      </p:cBhvr>
                                    </p:animEffect>
                                    <p:anim calcmode="lin" valueType="num">
                                      <p:cBhvr>
                                        <p:cTn id="32" dur="1000" fill="hold"/>
                                        <p:tgtEl>
                                          <p:spTgt spid="18">
                                            <p:graphicEl>
                                              <a:dgm id="{8226D8D7-C360-4438-942E-4138493BC670}"/>
                                            </p:graphicEl>
                                          </p:spTgt>
                                        </p:tgtEl>
                                        <p:attrNameLst>
                                          <p:attrName>ppt_x</p:attrName>
                                        </p:attrNameLst>
                                      </p:cBhvr>
                                      <p:tavLst>
                                        <p:tav tm="0">
                                          <p:val>
                                            <p:strVal val="#ppt_x"/>
                                          </p:val>
                                        </p:tav>
                                        <p:tav tm="100000">
                                          <p:val>
                                            <p:strVal val="#ppt_x"/>
                                          </p:val>
                                        </p:tav>
                                      </p:tavLst>
                                    </p:anim>
                                    <p:anim calcmode="lin" valueType="num">
                                      <p:cBhvr>
                                        <p:cTn id="33" dur="1000" fill="hold"/>
                                        <p:tgtEl>
                                          <p:spTgt spid="18">
                                            <p:graphicEl>
                                              <a:dgm id="{8226D8D7-C360-4438-942E-4138493BC670}"/>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8">
                                            <p:graphicEl>
                                              <a:dgm id="{9EFE95DD-E726-4AE9-8959-CA919D5C01EC}"/>
                                            </p:graphicEl>
                                          </p:spTgt>
                                        </p:tgtEl>
                                        <p:attrNameLst>
                                          <p:attrName>style.visibility</p:attrName>
                                        </p:attrNameLst>
                                      </p:cBhvr>
                                      <p:to>
                                        <p:strVal val="visible"/>
                                      </p:to>
                                    </p:set>
                                    <p:animEffect transition="in" filter="fade">
                                      <p:cBhvr>
                                        <p:cTn id="36" dur="1000"/>
                                        <p:tgtEl>
                                          <p:spTgt spid="18">
                                            <p:graphicEl>
                                              <a:dgm id="{9EFE95DD-E726-4AE9-8959-CA919D5C01EC}"/>
                                            </p:graphicEl>
                                          </p:spTgt>
                                        </p:tgtEl>
                                      </p:cBhvr>
                                    </p:animEffect>
                                    <p:anim calcmode="lin" valueType="num">
                                      <p:cBhvr>
                                        <p:cTn id="37" dur="1000" fill="hold"/>
                                        <p:tgtEl>
                                          <p:spTgt spid="18">
                                            <p:graphicEl>
                                              <a:dgm id="{9EFE95DD-E726-4AE9-8959-CA919D5C01EC}"/>
                                            </p:graphicEl>
                                          </p:spTgt>
                                        </p:tgtEl>
                                        <p:attrNameLst>
                                          <p:attrName>ppt_x</p:attrName>
                                        </p:attrNameLst>
                                      </p:cBhvr>
                                      <p:tavLst>
                                        <p:tav tm="0">
                                          <p:val>
                                            <p:strVal val="#ppt_x"/>
                                          </p:val>
                                        </p:tav>
                                        <p:tav tm="100000">
                                          <p:val>
                                            <p:strVal val="#ppt_x"/>
                                          </p:val>
                                        </p:tav>
                                      </p:tavLst>
                                    </p:anim>
                                    <p:anim calcmode="lin" valueType="num">
                                      <p:cBhvr>
                                        <p:cTn id="38" dur="1000" fill="hold"/>
                                        <p:tgtEl>
                                          <p:spTgt spid="18">
                                            <p:graphicEl>
                                              <a:dgm id="{9EFE95DD-E726-4AE9-8959-CA919D5C01EC}"/>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8">
                                            <p:graphicEl>
                                              <a:dgm id="{9963E2BA-508F-4BBE-AC13-B3BB366936BF}"/>
                                            </p:graphicEl>
                                          </p:spTgt>
                                        </p:tgtEl>
                                        <p:attrNameLst>
                                          <p:attrName>style.visibility</p:attrName>
                                        </p:attrNameLst>
                                      </p:cBhvr>
                                      <p:to>
                                        <p:strVal val="visible"/>
                                      </p:to>
                                    </p:set>
                                    <p:animEffect transition="in" filter="fade">
                                      <p:cBhvr>
                                        <p:cTn id="43" dur="1000"/>
                                        <p:tgtEl>
                                          <p:spTgt spid="18">
                                            <p:graphicEl>
                                              <a:dgm id="{9963E2BA-508F-4BBE-AC13-B3BB366936BF}"/>
                                            </p:graphicEl>
                                          </p:spTgt>
                                        </p:tgtEl>
                                      </p:cBhvr>
                                    </p:animEffect>
                                    <p:anim calcmode="lin" valueType="num">
                                      <p:cBhvr>
                                        <p:cTn id="44" dur="1000" fill="hold"/>
                                        <p:tgtEl>
                                          <p:spTgt spid="18">
                                            <p:graphicEl>
                                              <a:dgm id="{9963E2BA-508F-4BBE-AC13-B3BB366936BF}"/>
                                            </p:graphicEl>
                                          </p:spTgt>
                                        </p:tgtEl>
                                        <p:attrNameLst>
                                          <p:attrName>ppt_x</p:attrName>
                                        </p:attrNameLst>
                                      </p:cBhvr>
                                      <p:tavLst>
                                        <p:tav tm="0">
                                          <p:val>
                                            <p:strVal val="#ppt_x"/>
                                          </p:val>
                                        </p:tav>
                                        <p:tav tm="100000">
                                          <p:val>
                                            <p:strVal val="#ppt_x"/>
                                          </p:val>
                                        </p:tav>
                                      </p:tavLst>
                                    </p:anim>
                                    <p:anim calcmode="lin" valueType="num">
                                      <p:cBhvr>
                                        <p:cTn id="45" dur="1000" fill="hold"/>
                                        <p:tgtEl>
                                          <p:spTgt spid="18">
                                            <p:graphicEl>
                                              <a:dgm id="{9963E2BA-508F-4BBE-AC13-B3BB366936BF}"/>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8">
                                            <p:graphicEl>
                                              <a:dgm id="{01C0345E-35F1-409E-AB9A-7DB7F51BFB82}"/>
                                            </p:graphicEl>
                                          </p:spTgt>
                                        </p:tgtEl>
                                        <p:attrNameLst>
                                          <p:attrName>style.visibility</p:attrName>
                                        </p:attrNameLst>
                                      </p:cBhvr>
                                      <p:to>
                                        <p:strVal val="visible"/>
                                      </p:to>
                                    </p:set>
                                    <p:animEffect transition="in" filter="fade">
                                      <p:cBhvr>
                                        <p:cTn id="48" dur="1000"/>
                                        <p:tgtEl>
                                          <p:spTgt spid="18">
                                            <p:graphicEl>
                                              <a:dgm id="{01C0345E-35F1-409E-AB9A-7DB7F51BFB82}"/>
                                            </p:graphicEl>
                                          </p:spTgt>
                                        </p:tgtEl>
                                      </p:cBhvr>
                                    </p:animEffect>
                                    <p:anim calcmode="lin" valueType="num">
                                      <p:cBhvr>
                                        <p:cTn id="49" dur="1000" fill="hold"/>
                                        <p:tgtEl>
                                          <p:spTgt spid="18">
                                            <p:graphicEl>
                                              <a:dgm id="{01C0345E-35F1-409E-AB9A-7DB7F51BFB82}"/>
                                            </p:graphicEl>
                                          </p:spTgt>
                                        </p:tgtEl>
                                        <p:attrNameLst>
                                          <p:attrName>ppt_x</p:attrName>
                                        </p:attrNameLst>
                                      </p:cBhvr>
                                      <p:tavLst>
                                        <p:tav tm="0">
                                          <p:val>
                                            <p:strVal val="#ppt_x"/>
                                          </p:val>
                                        </p:tav>
                                        <p:tav tm="100000">
                                          <p:val>
                                            <p:strVal val="#ppt_x"/>
                                          </p:val>
                                        </p:tav>
                                      </p:tavLst>
                                    </p:anim>
                                    <p:anim calcmode="lin" valueType="num">
                                      <p:cBhvr>
                                        <p:cTn id="50" dur="1000" fill="hold"/>
                                        <p:tgtEl>
                                          <p:spTgt spid="18">
                                            <p:graphicEl>
                                              <a:dgm id="{01C0345E-35F1-409E-AB9A-7DB7F51BFB8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a:xfrm>
            <a:off x="521164" y="377777"/>
            <a:ext cx="9601200" cy="960276"/>
          </a:xfrm>
        </p:spPr>
        <p:txBody>
          <a:bodyPr/>
          <a:lstStyle/>
          <a:p>
            <a:r>
              <a:rPr lang="en-US"/>
              <a:t>House of Quality</a:t>
            </a:r>
          </a:p>
        </p:txBody>
      </p:sp>
      <p:grpSp>
        <p:nvGrpSpPr>
          <p:cNvPr id="34" name="Group 33">
            <a:extLst>
              <a:ext uri="{FF2B5EF4-FFF2-40B4-BE49-F238E27FC236}">
                <a16:creationId xmlns:a16="http://schemas.microsoft.com/office/drawing/2014/main" id="{92A429A8-1C18-3BCA-EF0B-D9921A676D2A}"/>
              </a:ext>
            </a:extLst>
          </p:cNvPr>
          <p:cNvGrpSpPr/>
          <p:nvPr/>
        </p:nvGrpSpPr>
        <p:grpSpPr>
          <a:xfrm>
            <a:off x="382395" y="3667081"/>
            <a:ext cx="2286000" cy="2560320"/>
            <a:chOff x="1340907" y="3678428"/>
            <a:chExt cx="2286000" cy="2560320"/>
          </a:xfrm>
        </p:grpSpPr>
        <p:sp>
          <p:nvSpPr>
            <p:cNvPr id="7" name="Rectangle: Rounded Corners 6">
              <a:extLst>
                <a:ext uri="{FF2B5EF4-FFF2-40B4-BE49-F238E27FC236}">
                  <a16:creationId xmlns:a16="http://schemas.microsoft.com/office/drawing/2014/main" id="{3AB9865F-BB88-400F-9FD2-F0458957B42D}"/>
                </a:ext>
              </a:extLst>
            </p:cNvPr>
            <p:cNvSpPr/>
            <p:nvPr/>
          </p:nvSpPr>
          <p:spPr>
            <a:xfrm>
              <a:off x="1340907" y="3952748"/>
              <a:ext cx="2286000" cy="2286000"/>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r>
                <a:rPr lang="en-US">
                  <a:solidFill>
                    <a:schemeClr val="tx1"/>
                  </a:solidFill>
                </a:rPr>
                <a:t>Measures entire magnetic region of the shaft</a:t>
              </a: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622854DB-A3AC-1933-817B-31DF311A6100}"/>
                </a:ext>
              </a:extLst>
            </p:cNvPr>
            <p:cNvPicPr>
              <a:picLocks noChangeAspect="1"/>
            </p:cNvPicPr>
            <p:nvPr/>
          </p:nvPicPr>
          <p:blipFill>
            <a:blip r:embed="rId2"/>
            <a:stretch>
              <a:fillRect/>
            </a:stretch>
          </p:blipFill>
          <p:spPr>
            <a:xfrm>
              <a:off x="1686499" y="4007866"/>
              <a:ext cx="1533652" cy="1533652"/>
            </a:xfrm>
            <a:prstGeom prst="rect">
              <a:avLst/>
            </a:prstGeom>
          </p:spPr>
        </p:pic>
        <p:sp>
          <p:nvSpPr>
            <p:cNvPr id="23" name="Oval 22">
              <a:extLst>
                <a:ext uri="{FF2B5EF4-FFF2-40B4-BE49-F238E27FC236}">
                  <a16:creationId xmlns:a16="http://schemas.microsoft.com/office/drawing/2014/main" id="{3D093C43-053B-D9E4-DAA3-854576930A7B}"/>
                </a:ext>
              </a:extLst>
            </p:cNvPr>
            <p:cNvSpPr/>
            <p:nvPr/>
          </p:nvSpPr>
          <p:spPr>
            <a:xfrm>
              <a:off x="2209587" y="3678428"/>
              <a:ext cx="548640" cy="54864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grpSp>
      <p:grpSp>
        <p:nvGrpSpPr>
          <p:cNvPr id="35" name="Group 34">
            <a:extLst>
              <a:ext uri="{FF2B5EF4-FFF2-40B4-BE49-F238E27FC236}">
                <a16:creationId xmlns:a16="http://schemas.microsoft.com/office/drawing/2014/main" id="{00463A0A-A496-8BE3-CCA8-0E8473FA1CA1}"/>
              </a:ext>
            </a:extLst>
          </p:cNvPr>
          <p:cNvGrpSpPr/>
          <p:nvPr/>
        </p:nvGrpSpPr>
        <p:grpSpPr>
          <a:xfrm>
            <a:off x="4228168" y="3667081"/>
            <a:ext cx="2286000" cy="2578427"/>
            <a:chOff x="4280950" y="3660321"/>
            <a:chExt cx="2286000" cy="2578427"/>
          </a:xfrm>
        </p:grpSpPr>
        <p:sp>
          <p:nvSpPr>
            <p:cNvPr id="10" name="Rectangle: Rounded Corners 9">
              <a:extLst>
                <a:ext uri="{FF2B5EF4-FFF2-40B4-BE49-F238E27FC236}">
                  <a16:creationId xmlns:a16="http://schemas.microsoft.com/office/drawing/2014/main" id="{A8DF9311-C2FB-F4E8-016A-3DA3DD08D049}"/>
                </a:ext>
              </a:extLst>
            </p:cNvPr>
            <p:cNvSpPr/>
            <p:nvPr/>
          </p:nvSpPr>
          <p:spPr>
            <a:xfrm>
              <a:off x="4280950" y="3952748"/>
              <a:ext cx="2286000" cy="2286000"/>
            </a:xfrm>
            <a:prstGeom prst="roundRect">
              <a:avLst/>
            </a:prstGeom>
            <a:solidFill>
              <a:schemeClr val="bg2"/>
            </a:solidFill>
            <a:ln w="38100">
              <a:solidFill>
                <a:srgbClr val="0A0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r>
                <a:rPr lang="en-US">
                  <a:solidFill>
                    <a:schemeClr val="tx1"/>
                  </a:solidFill>
                </a:rPr>
                <a:t>Levels sample</a:t>
              </a:r>
            </a:p>
          </p:txBody>
        </p:sp>
        <p:pic>
          <p:nvPicPr>
            <p:cNvPr id="22" name="Picture 21" descr="A black rectangle with white lines&#10;&#10;Description automatically generated">
              <a:extLst>
                <a:ext uri="{FF2B5EF4-FFF2-40B4-BE49-F238E27FC236}">
                  <a16:creationId xmlns:a16="http://schemas.microsoft.com/office/drawing/2014/main" id="{1D3243D3-177C-E0F5-C599-3089E47E99D0}"/>
                </a:ext>
              </a:extLst>
            </p:cNvPr>
            <p:cNvPicPr>
              <a:picLocks noChangeAspect="1"/>
            </p:cNvPicPr>
            <p:nvPr/>
          </p:nvPicPr>
          <p:blipFill>
            <a:blip r:embed="rId3"/>
            <a:stretch>
              <a:fillRect/>
            </a:stretch>
          </p:blipFill>
          <p:spPr>
            <a:xfrm>
              <a:off x="4830950" y="4156937"/>
              <a:ext cx="1185999" cy="1185999"/>
            </a:xfrm>
            <a:prstGeom prst="rect">
              <a:avLst/>
            </a:prstGeom>
          </p:spPr>
        </p:pic>
        <p:sp>
          <p:nvSpPr>
            <p:cNvPr id="24" name="Oval 23">
              <a:extLst>
                <a:ext uri="{FF2B5EF4-FFF2-40B4-BE49-F238E27FC236}">
                  <a16:creationId xmlns:a16="http://schemas.microsoft.com/office/drawing/2014/main" id="{4E86DD42-4FFF-B9BD-55F0-EB88F5F5D966}"/>
                </a:ext>
              </a:extLst>
            </p:cNvPr>
            <p:cNvSpPr/>
            <p:nvPr/>
          </p:nvSpPr>
          <p:spPr>
            <a:xfrm>
              <a:off x="5149630" y="3660321"/>
              <a:ext cx="548640" cy="54864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a:t>
              </a:r>
            </a:p>
          </p:txBody>
        </p:sp>
      </p:grpSp>
      <p:grpSp>
        <p:nvGrpSpPr>
          <p:cNvPr id="36" name="Group 35">
            <a:extLst>
              <a:ext uri="{FF2B5EF4-FFF2-40B4-BE49-F238E27FC236}">
                <a16:creationId xmlns:a16="http://schemas.microsoft.com/office/drawing/2014/main" id="{62599A76-D69F-EC55-23E0-35AEDBFF671B}"/>
              </a:ext>
            </a:extLst>
          </p:cNvPr>
          <p:cNvGrpSpPr/>
          <p:nvPr/>
        </p:nvGrpSpPr>
        <p:grpSpPr>
          <a:xfrm>
            <a:off x="8216395" y="3619388"/>
            <a:ext cx="2286000" cy="2611357"/>
            <a:chOff x="7268295" y="3627391"/>
            <a:chExt cx="2286000" cy="2611357"/>
          </a:xfrm>
        </p:grpSpPr>
        <p:sp>
          <p:nvSpPr>
            <p:cNvPr id="11" name="Rectangle: Rounded Corners 10">
              <a:extLst>
                <a:ext uri="{FF2B5EF4-FFF2-40B4-BE49-F238E27FC236}">
                  <a16:creationId xmlns:a16="http://schemas.microsoft.com/office/drawing/2014/main" id="{D8B6031A-B74F-CDED-EF2A-254523752321}"/>
                </a:ext>
              </a:extLst>
            </p:cNvPr>
            <p:cNvSpPr/>
            <p:nvPr/>
          </p:nvSpPr>
          <p:spPr>
            <a:xfrm>
              <a:off x="7268295" y="3952748"/>
              <a:ext cx="2286000" cy="2286000"/>
            </a:xfrm>
            <a:prstGeom prst="roundRect">
              <a:avLst/>
            </a:prstGeom>
            <a:solidFill>
              <a:schemeClr val="bg2"/>
            </a:solidFill>
            <a:ln w="38100">
              <a:solidFill>
                <a:srgbClr val="0A0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r>
                <a:rPr lang="en-US">
                  <a:solidFill>
                    <a:schemeClr val="tx1"/>
                  </a:solidFill>
                </a:rPr>
                <a:t>Secures sample</a:t>
              </a:r>
            </a:p>
          </p:txBody>
        </p:sp>
        <p:sp>
          <p:nvSpPr>
            <p:cNvPr id="25" name="Oval 24">
              <a:extLst>
                <a:ext uri="{FF2B5EF4-FFF2-40B4-BE49-F238E27FC236}">
                  <a16:creationId xmlns:a16="http://schemas.microsoft.com/office/drawing/2014/main" id="{46EF1D78-8780-1B58-F3F4-5EA876EB3138}"/>
                </a:ext>
              </a:extLst>
            </p:cNvPr>
            <p:cNvSpPr/>
            <p:nvPr/>
          </p:nvSpPr>
          <p:spPr>
            <a:xfrm>
              <a:off x="8136975" y="3627391"/>
              <a:ext cx="548640" cy="54864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a:t>
              </a: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DF9CF897-5490-F89B-6030-600D5D2865B8}"/>
                </a:ext>
              </a:extLst>
            </p:cNvPr>
            <p:cNvPicPr>
              <a:picLocks noChangeAspect="1"/>
            </p:cNvPicPr>
            <p:nvPr/>
          </p:nvPicPr>
          <p:blipFill>
            <a:blip r:embed="rId4"/>
            <a:stretch>
              <a:fillRect/>
            </a:stretch>
          </p:blipFill>
          <p:spPr>
            <a:xfrm>
              <a:off x="7672028" y="4171772"/>
              <a:ext cx="1251328" cy="1251328"/>
            </a:xfrm>
            <a:prstGeom prst="rect">
              <a:avLst/>
            </a:prstGeom>
          </p:spPr>
        </p:pic>
      </p:grpSp>
      <p:grpSp>
        <p:nvGrpSpPr>
          <p:cNvPr id="32" name="Group 31">
            <a:extLst>
              <a:ext uri="{FF2B5EF4-FFF2-40B4-BE49-F238E27FC236}">
                <a16:creationId xmlns:a16="http://schemas.microsoft.com/office/drawing/2014/main" id="{78DB28A3-74BF-F873-FCE5-24945C4B313F}"/>
              </a:ext>
            </a:extLst>
          </p:cNvPr>
          <p:cNvGrpSpPr/>
          <p:nvPr/>
        </p:nvGrpSpPr>
        <p:grpSpPr>
          <a:xfrm>
            <a:off x="6336495" y="1348151"/>
            <a:ext cx="2286000" cy="2560320"/>
            <a:chOff x="6096000" y="1571767"/>
            <a:chExt cx="2286000" cy="2560320"/>
          </a:xfrm>
        </p:grpSpPr>
        <p:sp>
          <p:nvSpPr>
            <p:cNvPr id="14" name="Rectangle: Rounded Corners 13">
              <a:extLst>
                <a:ext uri="{FF2B5EF4-FFF2-40B4-BE49-F238E27FC236}">
                  <a16:creationId xmlns:a16="http://schemas.microsoft.com/office/drawing/2014/main" id="{B9E73303-8CB6-E42B-F413-C8280D5C6747}"/>
                </a:ext>
              </a:extLst>
            </p:cNvPr>
            <p:cNvSpPr/>
            <p:nvPr/>
          </p:nvSpPr>
          <p:spPr>
            <a:xfrm>
              <a:off x="6096000" y="1846087"/>
              <a:ext cx="2286000" cy="2286000"/>
            </a:xfrm>
            <a:prstGeom prst="roundRect">
              <a:avLst/>
            </a:prstGeom>
            <a:solidFill>
              <a:schemeClr val="bg2"/>
            </a:solidFill>
            <a:ln w="38100">
              <a:solidFill>
                <a:srgbClr val="0A0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solidFill>
                  <a:schemeClr val="tx1"/>
                </a:solidFill>
              </a:endParaRPr>
            </a:p>
            <a:p>
              <a:pPr algn="ctr"/>
              <a:r>
                <a:rPr lang="en-US">
                  <a:solidFill>
                    <a:schemeClr val="tx1"/>
                  </a:solidFill>
                </a:rPr>
                <a:t>Consistent measurements</a:t>
              </a:r>
            </a:p>
          </p:txBody>
        </p:sp>
        <p:sp>
          <p:nvSpPr>
            <p:cNvPr id="16" name="Oval 15">
              <a:extLst>
                <a:ext uri="{FF2B5EF4-FFF2-40B4-BE49-F238E27FC236}">
                  <a16:creationId xmlns:a16="http://schemas.microsoft.com/office/drawing/2014/main" id="{67EEAFDD-7A6A-1734-3BAE-8A44F3EC78F5}"/>
                </a:ext>
              </a:extLst>
            </p:cNvPr>
            <p:cNvSpPr/>
            <p:nvPr/>
          </p:nvSpPr>
          <p:spPr>
            <a:xfrm>
              <a:off x="6964562" y="1571767"/>
              <a:ext cx="548640" cy="548640"/>
            </a:xfrm>
            <a:prstGeom prst="ellipse">
              <a:avLst/>
            </a:prstGeom>
            <a:solidFill>
              <a:schemeClr val="bg1"/>
            </a:solidFill>
            <a:ln w="38100">
              <a:solidFill>
                <a:srgbClr val="0A0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5D4B197A-C754-D951-CF97-9A4CEBFDD0DE}"/>
                </a:ext>
              </a:extLst>
            </p:cNvPr>
            <p:cNvPicPr>
              <a:picLocks noChangeAspect="1"/>
            </p:cNvPicPr>
            <p:nvPr/>
          </p:nvPicPr>
          <p:blipFill>
            <a:blip r:embed="rId5"/>
            <a:stretch>
              <a:fillRect/>
            </a:stretch>
          </p:blipFill>
          <p:spPr>
            <a:xfrm>
              <a:off x="6692752" y="2183242"/>
              <a:ext cx="1151085" cy="960585"/>
            </a:xfrm>
            <a:prstGeom prst="rect">
              <a:avLst/>
            </a:prstGeom>
          </p:spPr>
        </p:pic>
      </p:grpSp>
      <p:grpSp>
        <p:nvGrpSpPr>
          <p:cNvPr id="31" name="Group 30">
            <a:extLst>
              <a:ext uri="{FF2B5EF4-FFF2-40B4-BE49-F238E27FC236}">
                <a16:creationId xmlns:a16="http://schemas.microsoft.com/office/drawing/2014/main" id="{539CE484-0971-9731-3F74-2127FEE3CA99}"/>
              </a:ext>
            </a:extLst>
          </p:cNvPr>
          <p:cNvGrpSpPr/>
          <p:nvPr/>
        </p:nvGrpSpPr>
        <p:grpSpPr>
          <a:xfrm>
            <a:off x="2348268" y="1332972"/>
            <a:ext cx="2286000" cy="2560320"/>
            <a:chOff x="2810257" y="1571767"/>
            <a:chExt cx="2286000" cy="2560320"/>
          </a:xfrm>
        </p:grpSpPr>
        <p:sp>
          <p:nvSpPr>
            <p:cNvPr id="13" name="Rectangle: Rounded Corners 12">
              <a:extLst>
                <a:ext uri="{FF2B5EF4-FFF2-40B4-BE49-F238E27FC236}">
                  <a16:creationId xmlns:a16="http://schemas.microsoft.com/office/drawing/2014/main" id="{5EF4F37E-DF82-3E4D-F388-C443430D24DF}"/>
                </a:ext>
              </a:extLst>
            </p:cNvPr>
            <p:cNvSpPr/>
            <p:nvPr/>
          </p:nvSpPr>
          <p:spPr>
            <a:xfrm>
              <a:off x="2810257" y="1846087"/>
              <a:ext cx="2286000" cy="2286000"/>
            </a:xfrm>
            <a:prstGeom prst="roundRect">
              <a:avLst/>
            </a:prstGeom>
            <a:solidFill>
              <a:schemeClr val="bg2"/>
            </a:solidFill>
            <a:ln w="38100">
              <a:solidFill>
                <a:srgbClr val="0A0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r>
                <a:rPr lang="en-US">
                  <a:solidFill>
                    <a:schemeClr val="tx1"/>
                  </a:solidFill>
                </a:rPr>
                <a:t>Provides reliable measurement feedback</a:t>
              </a:r>
            </a:p>
          </p:txBody>
        </p:sp>
        <p:sp>
          <p:nvSpPr>
            <p:cNvPr id="15" name="Oval 14">
              <a:extLst>
                <a:ext uri="{FF2B5EF4-FFF2-40B4-BE49-F238E27FC236}">
                  <a16:creationId xmlns:a16="http://schemas.microsoft.com/office/drawing/2014/main" id="{8EF12015-CABA-3C7C-577E-AEAEA5573B74}"/>
                </a:ext>
              </a:extLst>
            </p:cNvPr>
            <p:cNvSpPr/>
            <p:nvPr/>
          </p:nvSpPr>
          <p:spPr>
            <a:xfrm>
              <a:off x="3656895" y="1571767"/>
              <a:ext cx="548640" cy="548640"/>
            </a:xfrm>
            <a:prstGeom prst="ellipse">
              <a:avLst/>
            </a:prstGeom>
            <a:solidFill>
              <a:schemeClr val="bg1"/>
            </a:solidFill>
            <a:ln w="38100">
              <a:solidFill>
                <a:srgbClr val="0A0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ED4A62F2-DE92-F697-39D0-0F8E25736174}"/>
                </a:ext>
              </a:extLst>
            </p:cNvPr>
            <p:cNvPicPr>
              <a:picLocks noChangeAspect="1"/>
            </p:cNvPicPr>
            <p:nvPr/>
          </p:nvPicPr>
          <p:blipFill>
            <a:blip r:embed="rId6"/>
            <a:stretch>
              <a:fillRect/>
            </a:stretch>
          </p:blipFill>
          <p:spPr>
            <a:xfrm>
              <a:off x="3495403" y="2204819"/>
              <a:ext cx="871623" cy="871623"/>
            </a:xfrm>
            <a:prstGeom prst="rect">
              <a:avLst/>
            </a:prstGeom>
          </p:spPr>
        </p:pic>
      </p:grpSp>
      <p:sp>
        <p:nvSpPr>
          <p:cNvPr id="2" name="TextBox 1">
            <a:extLst>
              <a:ext uri="{FF2B5EF4-FFF2-40B4-BE49-F238E27FC236}">
                <a16:creationId xmlns:a16="http://schemas.microsoft.com/office/drawing/2014/main" id="{927BC3AA-F20E-4869-E821-E592FDC3C0E1}"/>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11595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E868ABF-0A45-F4DE-5111-595A1A84AC85}"/>
              </a:ext>
            </a:extLst>
          </p:cNvPr>
          <p:cNvPicPr>
            <a:picLocks noChangeAspect="1"/>
          </p:cNvPicPr>
          <p:nvPr/>
        </p:nvPicPr>
        <p:blipFill>
          <a:blip r:embed="rId2"/>
          <a:stretch>
            <a:fillRect/>
          </a:stretch>
        </p:blipFill>
        <p:spPr>
          <a:xfrm>
            <a:off x="1427202" y="1889408"/>
            <a:ext cx="677206" cy="1709030"/>
          </a:xfrm>
          <a:prstGeom prst="rect">
            <a:avLst/>
          </a:prstGeom>
        </p:spPr>
      </p:pic>
      <p:pic>
        <p:nvPicPr>
          <p:cNvPr id="40" name="Picture 39">
            <a:extLst>
              <a:ext uri="{FF2B5EF4-FFF2-40B4-BE49-F238E27FC236}">
                <a16:creationId xmlns:a16="http://schemas.microsoft.com/office/drawing/2014/main" id="{78B12BCA-F8B9-4539-A685-92B26F65F399}"/>
              </a:ext>
            </a:extLst>
          </p:cNvPr>
          <p:cNvPicPr>
            <a:picLocks noChangeAspect="1"/>
          </p:cNvPicPr>
          <p:nvPr/>
        </p:nvPicPr>
        <p:blipFill>
          <a:blip r:embed="rId3"/>
          <a:stretch>
            <a:fillRect/>
          </a:stretch>
        </p:blipFill>
        <p:spPr>
          <a:xfrm>
            <a:off x="3283401" y="4848467"/>
            <a:ext cx="1926716" cy="567930"/>
          </a:xfrm>
          <a:prstGeom prst="rect">
            <a:avLst/>
          </a:prstGeom>
        </p:spPr>
      </p:pic>
      <p:pic>
        <p:nvPicPr>
          <p:cNvPr id="41" name="Picture 40" descr="A blue and grey rolling pin&#10;&#10;Description automatically generated">
            <a:extLst>
              <a:ext uri="{FF2B5EF4-FFF2-40B4-BE49-F238E27FC236}">
                <a16:creationId xmlns:a16="http://schemas.microsoft.com/office/drawing/2014/main" id="{E62CE5F7-4A6B-BF17-5937-403A8502B97C}"/>
              </a:ext>
            </a:extLst>
          </p:cNvPr>
          <p:cNvPicPr>
            <a:picLocks noChangeAspect="1"/>
          </p:cNvPicPr>
          <p:nvPr/>
        </p:nvPicPr>
        <p:blipFill rotWithShape="1">
          <a:blip r:embed="rId4">
            <a:extLst>
              <a:ext uri="{28A0092B-C50C-407E-A947-70E740481C1C}">
                <a14:useLocalDpi xmlns:a14="http://schemas.microsoft.com/office/drawing/2010/main" val="0"/>
              </a:ext>
            </a:extLst>
          </a:blip>
          <a:srcRect l="5793" r="11586"/>
          <a:stretch/>
        </p:blipFill>
        <p:spPr>
          <a:xfrm>
            <a:off x="3283401" y="2275137"/>
            <a:ext cx="1922594" cy="879383"/>
          </a:xfrm>
          <a:prstGeom prst="rect">
            <a:avLst/>
          </a:prstGeom>
        </p:spPr>
      </p:pic>
      <p:pic>
        <p:nvPicPr>
          <p:cNvPr id="42" name="Picture 41" descr="A drawing of a robotic arm&#10;&#10;Description automatically generated">
            <a:extLst>
              <a:ext uri="{FF2B5EF4-FFF2-40B4-BE49-F238E27FC236}">
                <a16:creationId xmlns:a16="http://schemas.microsoft.com/office/drawing/2014/main" id="{5ED1A5FE-88C1-D7F1-0728-7A4A0A6AD109}"/>
              </a:ext>
            </a:extLst>
          </p:cNvPr>
          <p:cNvPicPr>
            <a:picLocks noChangeAspect="1"/>
          </p:cNvPicPr>
          <p:nvPr/>
        </p:nvPicPr>
        <p:blipFill>
          <a:blip r:embed="rId5"/>
          <a:stretch>
            <a:fillRect/>
          </a:stretch>
        </p:blipFill>
        <p:spPr>
          <a:xfrm>
            <a:off x="6197973" y="1907766"/>
            <a:ext cx="1051237" cy="1614124"/>
          </a:xfrm>
          <a:prstGeom prst="rect">
            <a:avLst/>
          </a:prstGeom>
        </p:spPr>
      </p:pic>
      <p:pic>
        <p:nvPicPr>
          <p:cNvPr id="43" name="Picture 42">
            <a:extLst>
              <a:ext uri="{FF2B5EF4-FFF2-40B4-BE49-F238E27FC236}">
                <a16:creationId xmlns:a16="http://schemas.microsoft.com/office/drawing/2014/main" id="{ACCFB8EE-02B4-49A6-D70B-C66A7C9E6AD0}"/>
              </a:ext>
            </a:extLst>
          </p:cNvPr>
          <p:cNvPicPr>
            <a:picLocks noChangeAspect="1"/>
          </p:cNvPicPr>
          <p:nvPr/>
        </p:nvPicPr>
        <p:blipFill>
          <a:blip r:embed="rId6"/>
          <a:stretch>
            <a:fillRect/>
          </a:stretch>
        </p:blipFill>
        <p:spPr>
          <a:xfrm>
            <a:off x="8341018" y="2190124"/>
            <a:ext cx="1722930" cy="1107598"/>
          </a:xfrm>
          <a:prstGeom prst="rect">
            <a:avLst/>
          </a:prstGeom>
        </p:spPr>
      </p:pic>
      <p:pic>
        <p:nvPicPr>
          <p:cNvPr id="44" name="Picture 43">
            <a:extLst>
              <a:ext uri="{FF2B5EF4-FFF2-40B4-BE49-F238E27FC236}">
                <a16:creationId xmlns:a16="http://schemas.microsoft.com/office/drawing/2014/main" id="{19607794-B923-5F75-3B1E-196AF29C20FC}"/>
              </a:ext>
            </a:extLst>
          </p:cNvPr>
          <p:cNvPicPr>
            <a:picLocks noChangeAspect="1"/>
          </p:cNvPicPr>
          <p:nvPr/>
        </p:nvPicPr>
        <p:blipFill>
          <a:blip r:embed="rId7"/>
          <a:stretch>
            <a:fillRect/>
          </a:stretch>
        </p:blipFill>
        <p:spPr>
          <a:xfrm>
            <a:off x="1435443" y="4310713"/>
            <a:ext cx="660724" cy="1892728"/>
          </a:xfrm>
          <a:prstGeom prst="rect">
            <a:avLst/>
          </a:prstGeom>
        </p:spPr>
      </p:pic>
      <p:pic>
        <p:nvPicPr>
          <p:cNvPr id="45" name="Picture 44">
            <a:extLst>
              <a:ext uri="{FF2B5EF4-FFF2-40B4-BE49-F238E27FC236}">
                <a16:creationId xmlns:a16="http://schemas.microsoft.com/office/drawing/2014/main" id="{414D2CB6-CEBC-350B-891D-A1061D8B54FD}"/>
              </a:ext>
            </a:extLst>
          </p:cNvPr>
          <p:cNvPicPr>
            <a:picLocks noChangeAspect="1"/>
          </p:cNvPicPr>
          <p:nvPr/>
        </p:nvPicPr>
        <p:blipFill>
          <a:blip r:embed="rId8"/>
          <a:stretch>
            <a:fillRect/>
          </a:stretch>
        </p:blipFill>
        <p:spPr>
          <a:xfrm>
            <a:off x="5784823" y="4962521"/>
            <a:ext cx="1877535" cy="501698"/>
          </a:xfrm>
          <a:prstGeom prst="rect">
            <a:avLst/>
          </a:prstGeom>
        </p:spPr>
      </p:pic>
      <p:pic>
        <p:nvPicPr>
          <p:cNvPr id="46" name="Picture 45">
            <a:extLst>
              <a:ext uri="{FF2B5EF4-FFF2-40B4-BE49-F238E27FC236}">
                <a16:creationId xmlns:a16="http://schemas.microsoft.com/office/drawing/2014/main" id="{6DFFBD88-BD8A-0C94-83A1-07293A260B1D}"/>
              </a:ext>
            </a:extLst>
          </p:cNvPr>
          <p:cNvPicPr>
            <a:picLocks noChangeAspect="1"/>
          </p:cNvPicPr>
          <p:nvPr/>
        </p:nvPicPr>
        <p:blipFill>
          <a:blip r:embed="rId9"/>
          <a:stretch>
            <a:fillRect/>
          </a:stretch>
        </p:blipFill>
        <p:spPr>
          <a:xfrm>
            <a:off x="8201377" y="4548425"/>
            <a:ext cx="2002211" cy="959501"/>
          </a:xfrm>
          <a:prstGeom prst="rect">
            <a:avLst/>
          </a:prstGeom>
        </p:spPr>
      </p:pic>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Pugh Chart: First Iteration</a:t>
            </a:r>
          </a:p>
        </p:txBody>
      </p:sp>
      <p:sp>
        <p:nvSpPr>
          <p:cNvPr id="1046" name="Rectangle: Rounded Corners 1045">
            <a:extLst>
              <a:ext uri="{FF2B5EF4-FFF2-40B4-BE49-F238E27FC236}">
                <a16:creationId xmlns:a16="http://schemas.microsoft.com/office/drawing/2014/main" id="{DD774D37-D5B4-CB00-C020-FA5A186C943E}"/>
              </a:ext>
            </a:extLst>
          </p:cNvPr>
          <p:cNvSpPr/>
          <p:nvPr/>
        </p:nvSpPr>
        <p:spPr>
          <a:xfrm>
            <a:off x="622805" y="1600923"/>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extBox 1097">
            <a:extLst>
              <a:ext uri="{FF2B5EF4-FFF2-40B4-BE49-F238E27FC236}">
                <a16:creationId xmlns:a16="http://schemas.microsoft.com/office/drawing/2014/main" id="{3F6A4888-AD9E-2E39-CA00-E49DE3EE221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28" name="Rectangle: Rounded Corners 27">
            <a:extLst>
              <a:ext uri="{FF2B5EF4-FFF2-40B4-BE49-F238E27FC236}">
                <a16:creationId xmlns:a16="http://schemas.microsoft.com/office/drawing/2014/main" id="{D3A296E8-C8D8-F983-0F6A-FE120A69907A}"/>
              </a:ext>
            </a:extLst>
          </p:cNvPr>
          <p:cNvSpPr/>
          <p:nvPr/>
        </p:nvSpPr>
        <p:spPr>
          <a:xfrm>
            <a:off x="3101698" y="1600923"/>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4A11DA-15A1-5870-A2E7-C45656AD8335}"/>
              </a:ext>
            </a:extLst>
          </p:cNvPr>
          <p:cNvSpPr/>
          <p:nvPr/>
        </p:nvSpPr>
        <p:spPr>
          <a:xfrm>
            <a:off x="5580591" y="1600923"/>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87BF40B1-4471-2557-B78C-C84B96D3CAEA}"/>
              </a:ext>
            </a:extLst>
          </p:cNvPr>
          <p:cNvSpPr/>
          <p:nvPr/>
        </p:nvSpPr>
        <p:spPr>
          <a:xfrm>
            <a:off x="8059483" y="1600923"/>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25CB48D-1A33-37FD-1996-8F848BCFFCD3}"/>
              </a:ext>
            </a:extLst>
          </p:cNvPr>
          <p:cNvSpPr/>
          <p:nvPr/>
        </p:nvSpPr>
        <p:spPr>
          <a:xfrm>
            <a:off x="622805" y="407037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764A30CC-F0B8-5A1E-E45E-86D63E51EF3F}"/>
              </a:ext>
            </a:extLst>
          </p:cNvPr>
          <p:cNvSpPr/>
          <p:nvPr/>
        </p:nvSpPr>
        <p:spPr>
          <a:xfrm>
            <a:off x="3101698" y="407037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51C1EA4-D2A8-BF72-C4F9-461FF6AB41AD}"/>
              </a:ext>
            </a:extLst>
          </p:cNvPr>
          <p:cNvSpPr/>
          <p:nvPr/>
        </p:nvSpPr>
        <p:spPr>
          <a:xfrm>
            <a:off x="5580591" y="4070370"/>
            <a:ext cx="2286000" cy="2286000"/>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13D42FB-D084-1F65-00FB-9E1512D7F14D}"/>
              </a:ext>
            </a:extLst>
          </p:cNvPr>
          <p:cNvSpPr/>
          <p:nvPr/>
        </p:nvSpPr>
        <p:spPr>
          <a:xfrm>
            <a:off x="8059483" y="407037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25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E868ABF-0A45-F4DE-5111-595A1A84AC85}"/>
              </a:ext>
            </a:extLst>
          </p:cNvPr>
          <p:cNvPicPr>
            <a:picLocks noChangeAspect="1"/>
          </p:cNvPicPr>
          <p:nvPr/>
        </p:nvPicPr>
        <p:blipFill>
          <a:blip r:embed="rId2"/>
          <a:stretch>
            <a:fillRect/>
          </a:stretch>
        </p:blipFill>
        <p:spPr>
          <a:xfrm>
            <a:off x="3531499" y="1825506"/>
            <a:ext cx="677206" cy="1709030"/>
          </a:xfrm>
          <a:prstGeom prst="rect">
            <a:avLst/>
          </a:prstGeom>
        </p:spPr>
      </p:pic>
      <p:pic>
        <p:nvPicPr>
          <p:cNvPr id="40" name="Picture 39">
            <a:extLst>
              <a:ext uri="{FF2B5EF4-FFF2-40B4-BE49-F238E27FC236}">
                <a16:creationId xmlns:a16="http://schemas.microsoft.com/office/drawing/2014/main" id="{78B12BCA-F8B9-4539-A685-92B26F65F399}"/>
              </a:ext>
            </a:extLst>
          </p:cNvPr>
          <p:cNvPicPr>
            <a:picLocks noChangeAspect="1"/>
          </p:cNvPicPr>
          <p:nvPr/>
        </p:nvPicPr>
        <p:blipFill>
          <a:blip r:embed="rId3"/>
          <a:stretch>
            <a:fillRect/>
          </a:stretch>
        </p:blipFill>
        <p:spPr>
          <a:xfrm>
            <a:off x="1427202" y="4848467"/>
            <a:ext cx="1926716" cy="567930"/>
          </a:xfrm>
          <a:prstGeom prst="rect">
            <a:avLst/>
          </a:prstGeom>
        </p:spPr>
      </p:pic>
      <p:pic>
        <p:nvPicPr>
          <p:cNvPr id="43" name="Picture 42">
            <a:extLst>
              <a:ext uri="{FF2B5EF4-FFF2-40B4-BE49-F238E27FC236}">
                <a16:creationId xmlns:a16="http://schemas.microsoft.com/office/drawing/2014/main" id="{ACCFB8EE-02B4-49A6-D70B-C66A7C9E6AD0}"/>
              </a:ext>
            </a:extLst>
          </p:cNvPr>
          <p:cNvPicPr>
            <a:picLocks noChangeAspect="1"/>
          </p:cNvPicPr>
          <p:nvPr/>
        </p:nvPicPr>
        <p:blipFill>
          <a:blip r:embed="rId4"/>
          <a:stretch>
            <a:fillRect/>
          </a:stretch>
        </p:blipFill>
        <p:spPr>
          <a:xfrm>
            <a:off x="6158072" y="2120351"/>
            <a:ext cx="1722930" cy="1107598"/>
          </a:xfrm>
          <a:prstGeom prst="rect">
            <a:avLst/>
          </a:prstGeom>
        </p:spPr>
      </p:pic>
      <p:pic>
        <p:nvPicPr>
          <p:cNvPr id="45" name="Picture 44">
            <a:extLst>
              <a:ext uri="{FF2B5EF4-FFF2-40B4-BE49-F238E27FC236}">
                <a16:creationId xmlns:a16="http://schemas.microsoft.com/office/drawing/2014/main" id="{414D2CB6-CEBC-350B-891D-A1061D8B54FD}"/>
              </a:ext>
            </a:extLst>
          </p:cNvPr>
          <p:cNvPicPr>
            <a:picLocks noChangeAspect="1"/>
          </p:cNvPicPr>
          <p:nvPr/>
        </p:nvPicPr>
        <p:blipFill>
          <a:blip r:embed="rId5"/>
          <a:stretch>
            <a:fillRect/>
          </a:stretch>
        </p:blipFill>
        <p:spPr>
          <a:xfrm>
            <a:off x="4336750" y="4962521"/>
            <a:ext cx="1877535" cy="501698"/>
          </a:xfrm>
          <a:prstGeom prst="rect">
            <a:avLst/>
          </a:prstGeom>
        </p:spPr>
      </p:pic>
      <p:pic>
        <p:nvPicPr>
          <p:cNvPr id="46" name="Picture 45">
            <a:extLst>
              <a:ext uri="{FF2B5EF4-FFF2-40B4-BE49-F238E27FC236}">
                <a16:creationId xmlns:a16="http://schemas.microsoft.com/office/drawing/2014/main" id="{6DFFBD88-BD8A-0C94-83A1-07293A260B1D}"/>
              </a:ext>
            </a:extLst>
          </p:cNvPr>
          <p:cNvPicPr>
            <a:picLocks noChangeAspect="1"/>
          </p:cNvPicPr>
          <p:nvPr/>
        </p:nvPicPr>
        <p:blipFill>
          <a:blip r:embed="rId6"/>
          <a:stretch>
            <a:fillRect/>
          </a:stretch>
        </p:blipFill>
        <p:spPr>
          <a:xfrm>
            <a:off x="7161431" y="4590407"/>
            <a:ext cx="2002211" cy="959501"/>
          </a:xfrm>
          <a:prstGeom prst="rect">
            <a:avLst/>
          </a:prstGeom>
        </p:spPr>
      </p:pic>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Pugh Chart: First Iteration</a:t>
            </a:r>
          </a:p>
        </p:txBody>
      </p:sp>
      <p:sp>
        <p:nvSpPr>
          <p:cNvPr id="1046" name="Rectangle: Rounded Corners 1045">
            <a:extLst>
              <a:ext uri="{FF2B5EF4-FFF2-40B4-BE49-F238E27FC236}">
                <a16:creationId xmlns:a16="http://schemas.microsoft.com/office/drawing/2014/main" id="{DD774D37-D5B4-CB00-C020-FA5A186C943E}"/>
              </a:ext>
            </a:extLst>
          </p:cNvPr>
          <p:cNvSpPr/>
          <p:nvPr/>
        </p:nvSpPr>
        <p:spPr>
          <a:xfrm>
            <a:off x="2727102" y="1537021"/>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extBox 1097">
            <a:extLst>
              <a:ext uri="{FF2B5EF4-FFF2-40B4-BE49-F238E27FC236}">
                <a16:creationId xmlns:a16="http://schemas.microsoft.com/office/drawing/2014/main" id="{3F6A4888-AD9E-2E39-CA00-E49DE3EE221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30" name="Rectangle: Rounded Corners 29">
            <a:extLst>
              <a:ext uri="{FF2B5EF4-FFF2-40B4-BE49-F238E27FC236}">
                <a16:creationId xmlns:a16="http://schemas.microsoft.com/office/drawing/2014/main" id="{87BF40B1-4471-2557-B78C-C84B96D3CAEA}"/>
              </a:ext>
            </a:extLst>
          </p:cNvPr>
          <p:cNvSpPr/>
          <p:nvPr/>
        </p:nvSpPr>
        <p:spPr>
          <a:xfrm>
            <a:off x="5876537" y="153115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764A30CC-F0B8-5A1E-E45E-86D63E51EF3F}"/>
              </a:ext>
            </a:extLst>
          </p:cNvPr>
          <p:cNvSpPr/>
          <p:nvPr/>
        </p:nvSpPr>
        <p:spPr>
          <a:xfrm>
            <a:off x="1245499" y="407037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51C1EA4-D2A8-BF72-C4F9-461FF6AB41AD}"/>
              </a:ext>
            </a:extLst>
          </p:cNvPr>
          <p:cNvSpPr/>
          <p:nvPr/>
        </p:nvSpPr>
        <p:spPr>
          <a:xfrm>
            <a:off x="4132518" y="4070370"/>
            <a:ext cx="2286000" cy="2286000"/>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13D42FB-D084-1F65-00FB-9E1512D7F14D}"/>
              </a:ext>
            </a:extLst>
          </p:cNvPr>
          <p:cNvSpPr/>
          <p:nvPr/>
        </p:nvSpPr>
        <p:spPr>
          <a:xfrm>
            <a:off x="7019537" y="4112352"/>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443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E868ABF-0A45-F4DE-5111-595A1A84AC85}"/>
              </a:ext>
            </a:extLst>
          </p:cNvPr>
          <p:cNvPicPr>
            <a:picLocks noChangeAspect="1"/>
          </p:cNvPicPr>
          <p:nvPr/>
        </p:nvPicPr>
        <p:blipFill>
          <a:blip r:embed="rId2"/>
          <a:stretch>
            <a:fillRect/>
          </a:stretch>
        </p:blipFill>
        <p:spPr>
          <a:xfrm>
            <a:off x="3531499" y="1825506"/>
            <a:ext cx="677206" cy="1709030"/>
          </a:xfrm>
          <a:prstGeom prst="rect">
            <a:avLst/>
          </a:prstGeom>
        </p:spPr>
      </p:pic>
      <p:pic>
        <p:nvPicPr>
          <p:cNvPr id="40" name="Picture 39">
            <a:extLst>
              <a:ext uri="{FF2B5EF4-FFF2-40B4-BE49-F238E27FC236}">
                <a16:creationId xmlns:a16="http://schemas.microsoft.com/office/drawing/2014/main" id="{78B12BCA-F8B9-4539-A685-92B26F65F399}"/>
              </a:ext>
            </a:extLst>
          </p:cNvPr>
          <p:cNvPicPr>
            <a:picLocks noChangeAspect="1"/>
          </p:cNvPicPr>
          <p:nvPr/>
        </p:nvPicPr>
        <p:blipFill>
          <a:blip r:embed="rId3"/>
          <a:stretch>
            <a:fillRect/>
          </a:stretch>
        </p:blipFill>
        <p:spPr>
          <a:xfrm>
            <a:off x="1427202" y="4848467"/>
            <a:ext cx="1926716" cy="567930"/>
          </a:xfrm>
          <a:prstGeom prst="rect">
            <a:avLst/>
          </a:prstGeom>
        </p:spPr>
      </p:pic>
      <p:pic>
        <p:nvPicPr>
          <p:cNvPr id="43" name="Picture 42">
            <a:extLst>
              <a:ext uri="{FF2B5EF4-FFF2-40B4-BE49-F238E27FC236}">
                <a16:creationId xmlns:a16="http://schemas.microsoft.com/office/drawing/2014/main" id="{ACCFB8EE-02B4-49A6-D70B-C66A7C9E6AD0}"/>
              </a:ext>
            </a:extLst>
          </p:cNvPr>
          <p:cNvPicPr>
            <a:picLocks noChangeAspect="1"/>
          </p:cNvPicPr>
          <p:nvPr/>
        </p:nvPicPr>
        <p:blipFill>
          <a:blip r:embed="rId4"/>
          <a:stretch>
            <a:fillRect/>
          </a:stretch>
        </p:blipFill>
        <p:spPr>
          <a:xfrm>
            <a:off x="6158072" y="2120351"/>
            <a:ext cx="1722930" cy="1107598"/>
          </a:xfrm>
          <a:prstGeom prst="rect">
            <a:avLst/>
          </a:prstGeom>
        </p:spPr>
      </p:pic>
      <p:pic>
        <p:nvPicPr>
          <p:cNvPr id="45" name="Picture 44">
            <a:extLst>
              <a:ext uri="{FF2B5EF4-FFF2-40B4-BE49-F238E27FC236}">
                <a16:creationId xmlns:a16="http://schemas.microsoft.com/office/drawing/2014/main" id="{414D2CB6-CEBC-350B-891D-A1061D8B54FD}"/>
              </a:ext>
            </a:extLst>
          </p:cNvPr>
          <p:cNvPicPr>
            <a:picLocks noChangeAspect="1"/>
          </p:cNvPicPr>
          <p:nvPr/>
        </p:nvPicPr>
        <p:blipFill>
          <a:blip r:embed="rId5"/>
          <a:stretch>
            <a:fillRect/>
          </a:stretch>
        </p:blipFill>
        <p:spPr>
          <a:xfrm>
            <a:off x="4336750" y="4962521"/>
            <a:ext cx="1877535" cy="501698"/>
          </a:xfrm>
          <a:prstGeom prst="rect">
            <a:avLst/>
          </a:prstGeom>
        </p:spPr>
      </p:pic>
      <p:pic>
        <p:nvPicPr>
          <p:cNvPr id="46" name="Picture 45">
            <a:extLst>
              <a:ext uri="{FF2B5EF4-FFF2-40B4-BE49-F238E27FC236}">
                <a16:creationId xmlns:a16="http://schemas.microsoft.com/office/drawing/2014/main" id="{6DFFBD88-BD8A-0C94-83A1-07293A260B1D}"/>
              </a:ext>
            </a:extLst>
          </p:cNvPr>
          <p:cNvPicPr>
            <a:picLocks noChangeAspect="1"/>
          </p:cNvPicPr>
          <p:nvPr/>
        </p:nvPicPr>
        <p:blipFill>
          <a:blip r:embed="rId6"/>
          <a:stretch>
            <a:fillRect/>
          </a:stretch>
        </p:blipFill>
        <p:spPr>
          <a:xfrm>
            <a:off x="7161431" y="4590407"/>
            <a:ext cx="2002211" cy="959501"/>
          </a:xfrm>
          <a:prstGeom prst="rect">
            <a:avLst/>
          </a:prstGeom>
        </p:spPr>
      </p:pic>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Pugh Chart: Second Iteration</a:t>
            </a:r>
          </a:p>
        </p:txBody>
      </p:sp>
      <p:sp>
        <p:nvSpPr>
          <p:cNvPr id="1046" name="Rectangle: Rounded Corners 1045">
            <a:extLst>
              <a:ext uri="{FF2B5EF4-FFF2-40B4-BE49-F238E27FC236}">
                <a16:creationId xmlns:a16="http://schemas.microsoft.com/office/drawing/2014/main" id="{DD774D37-D5B4-CB00-C020-FA5A186C943E}"/>
              </a:ext>
            </a:extLst>
          </p:cNvPr>
          <p:cNvSpPr/>
          <p:nvPr/>
        </p:nvSpPr>
        <p:spPr>
          <a:xfrm>
            <a:off x="2727102" y="1537021"/>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extBox 1097">
            <a:extLst>
              <a:ext uri="{FF2B5EF4-FFF2-40B4-BE49-F238E27FC236}">
                <a16:creationId xmlns:a16="http://schemas.microsoft.com/office/drawing/2014/main" id="{3F6A4888-AD9E-2E39-CA00-E49DE3EE221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30" name="Rectangle: Rounded Corners 29">
            <a:extLst>
              <a:ext uri="{FF2B5EF4-FFF2-40B4-BE49-F238E27FC236}">
                <a16:creationId xmlns:a16="http://schemas.microsoft.com/office/drawing/2014/main" id="{87BF40B1-4471-2557-B78C-C84B96D3CAEA}"/>
              </a:ext>
            </a:extLst>
          </p:cNvPr>
          <p:cNvSpPr/>
          <p:nvPr/>
        </p:nvSpPr>
        <p:spPr>
          <a:xfrm>
            <a:off x="5876537" y="1531150"/>
            <a:ext cx="2286000" cy="2286000"/>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764A30CC-F0B8-5A1E-E45E-86D63E51EF3F}"/>
              </a:ext>
            </a:extLst>
          </p:cNvPr>
          <p:cNvSpPr/>
          <p:nvPr/>
        </p:nvSpPr>
        <p:spPr>
          <a:xfrm>
            <a:off x="1245499" y="407037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51C1EA4-D2A8-BF72-C4F9-461FF6AB41AD}"/>
              </a:ext>
            </a:extLst>
          </p:cNvPr>
          <p:cNvSpPr/>
          <p:nvPr/>
        </p:nvSpPr>
        <p:spPr>
          <a:xfrm>
            <a:off x="4132518" y="4070370"/>
            <a:ext cx="2286000" cy="2286000"/>
          </a:xfrm>
          <a:prstGeom prst="roundRect">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13D42FB-D084-1F65-00FB-9E1512D7F14D}"/>
              </a:ext>
            </a:extLst>
          </p:cNvPr>
          <p:cNvSpPr/>
          <p:nvPr/>
        </p:nvSpPr>
        <p:spPr>
          <a:xfrm>
            <a:off x="7019537" y="4112352"/>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579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E868ABF-0A45-F4DE-5111-595A1A84AC85}"/>
              </a:ext>
            </a:extLst>
          </p:cNvPr>
          <p:cNvPicPr>
            <a:picLocks noChangeAspect="1"/>
          </p:cNvPicPr>
          <p:nvPr/>
        </p:nvPicPr>
        <p:blipFill>
          <a:blip r:embed="rId2"/>
          <a:stretch>
            <a:fillRect/>
          </a:stretch>
        </p:blipFill>
        <p:spPr>
          <a:xfrm>
            <a:off x="3564818" y="1820206"/>
            <a:ext cx="677206" cy="1709030"/>
          </a:xfrm>
          <a:prstGeom prst="rect">
            <a:avLst/>
          </a:prstGeom>
        </p:spPr>
      </p:pic>
      <p:pic>
        <p:nvPicPr>
          <p:cNvPr id="40" name="Picture 39">
            <a:extLst>
              <a:ext uri="{FF2B5EF4-FFF2-40B4-BE49-F238E27FC236}">
                <a16:creationId xmlns:a16="http://schemas.microsoft.com/office/drawing/2014/main" id="{78B12BCA-F8B9-4539-A685-92B26F65F399}"/>
              </a:ext>
            </a:extLst>
          </p:cNvPr>
          <p:cNvPicPr>
            <a:picLocks noChangeAspect="1"/>
          </p:cNvPicPr>
          <p:nvPr/>
        </p:nvPicPr>
        <p:blipFill>
          <a:blip r:embed="rId3"/>
          <a:stretch>
            <a:fillRect/>
          </a:stretch>
        </p:blipFill>
        <p:spPr>
          <a:xfrm>
            <a:off x="2944503" y="4892897"/>
            <a:ext cx="1926716" cy="567930"/>
          </a:xfrm>
          <a:prstGeom prst="rect">
            <a:avLst/>
          </a:prstGeom>
        </p:spPr>
      </p:pic>
      <p:pic>
        <p:nvPicPr>
          <p:cNvPr id="43" name="Picture 42">
            <a:extLst>
              <a:ext uri="{FF2B5EF4-FFF2-40B4-BE49-F238E27FC236}">
                <a16:creationId xmlns:a16="http://schemas.microsoft.com/office/drawing/2014/main" id="{ACCFB8EE-02B4-49A6-D70B-C66A7C9E6AD0}"/>
              </a:ext>
            </a:extLst>
          </p:cNvPr>
          <p:cNvPicPr>
            <a:picLocks noChangeAspect="1"/>
          </p:cNvPicPr>
          <p:nvPr/>
        </p:nvPicPr>
        <p:blipFill>
          <a:blip r:embed="rId4"/>
          <a:stretch>
            <a:fillRect/>
          </a:stretch>
        </p:blipFill>
        <p:spPr>
          <a:xfrm>
            <a:off x="5931354" y="2091138"/>
            <a:ext cx="1722930" cy="1107598"/>
          </a:xfrm>
          <a:prstGeom prst="rect">
            <a:avLst/>
          </a:prstGeom>
        </p:spPr>
      </p:pic>
      <p:pic>
        <p:nvPicPr>
          <p:cNvPr id="45" name="Picture 44">
            <a:extLst>
              <a:ext uri="{FF2B5EF4-FFF2-40B4-BE49-F238E27FC236}">
                <a16:creationId xmlns:a16="http://schemas.microsoft.com/office/drawing/2014/main" id="{414D2CB6-CEBC-350B-891D-A1061D8B54FD}"/>
              </a:ext>
            </a:extLst>
          </p:cNvPr>
          <p:cNvPicPr>
            <a:picLocks noChangeAspect="1"/>
          </p:cNvPicPr>
          <p:nvPr/>
        </p:nvPicPr>
        <p:blipFill>
          <a:blip r:embed="rId5"/>
          <a:stretch>
            <a:fillRect/>
          </a:stretch>
        </p:blipFill>
        <p:spPr>
          <a:xfrm>
            <a:off x="5854051" y="5006951"/>
            <a:ext cx="1877535" cy="501698"/>
          </a:xfrm>
          <a:prstGeom prst="rect">
            <a:avLst/>
          </a:prstGeom>
        </p:spPr>
      </p:pic>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Pugh Chart: Second Iteration</a:t>
            </a:r>
          </a:p>
        </p:txBody>
      </p:sp>
      <p:sp>
        <p:nvSpPr>
          <p:cNvPr id="1046" name="Rectangle: Rounded Corners 1045">
            <a:extLst>
              <a:ext uri="{FF2B5EF4-FFF2-40B4-BE49-F238E27FC236}">
                <a16:creationId xmlns:a16="http://schemas.microsoft.com/office/drawing/2014/main" id="{DD774D37-D5B4-CB00-C020-FA5A186C943E}"/>
              </a:ext>
            </a:extLst>
          </p:cNvPr>
          <p:cNvSpPr/>
          <p:nvPr/>
        </p:nvSpPr>
        <p:spPr>
          <a:xfrm>
            <a:off x="2760421" y="1531721"/>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extBox 1097">
            <a:extLst>
              <a:ext uri="{FF2B5EF4-FFF2-40B4-BE49-F238E27FC236}">
                <a16:creationId xmlns:a16="http://schemas.microsoft.com/office/drawing/2014/main" id="{3F6A4888-AD9E-2E39-CA00-E49DE3EE221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30" name="Rectangle: Rounded Corners 29">
            <a:extLst>
              <a:ext uri="{FF2B5EF4-FFF2-40B4-BE49-F238E27FC236}">
                <a16:creationId xmlns:a16="http://schemas.microsoft.com/office/drawing/2014/main" id="{87BF40B1-4471-2557-B78C-C84B96D3CAEA}"/>
              </a:ext>
            </a:extLst>
          </p:cNvPr>
          <p:cNvSpPr/>
          <p:nvPr/>
        </p:nvSpPr>
        <p:spPr>
          <a:xfrm>
            <a:off x="5649819" y="1501937"/>
            <a:ext cx="2286000" cy="2286000"/>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764A30CC-F0B8-5A1E-E45E-86D63E51EF3F}"/>
              </a:ext>
            </a:extLst>
          </p:cNvPr>
          <p:cNvSpPr/>
          <p:nvPr/>
        </p:nvSpPr>
        <p:spPr>
          <a:xfrm>
            <a:off x="2762800" y="411480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51C1EA4-D2A8-BF72-C4F9-461FF6AB41AD}"/>
              </a:ext>
            </a:extLst>
          </p:cNvPr>
          <p:cNvSpPr/>
          <p:nvPr/>
        </p:nvSpPr>
        <p:spPr>
          <a:xfrm>
            <a:off x="5649819" y="4114800"/>
            <a:ext cx="2286000" cy="2286000"/>
          </a:xfrm>
          <a:prstGeom prst="roundRect">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040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E868ABF-0A45-F4DE-5111-595A1A84AC85}"/>
              </a:ext>
            </a:extLst>
          </p:cNvPr>
          <p:cNvPicPr>
            <a:picLocks noChangeAspect="1"/>
          </p:cNvPicPr>
          <p:nvPr/>
        </p:nvPicPr>
        <p:blipFill>
          <a:blip r:embed="rId2"/>
          <a:stretch>
            <a:fillRect/>
          </a:stretch>
        </p:blipFill>
        <p:spPr>
          <a:xfrm>
            <a:off x="3564818" y="1820206"/>
            <a:ext cx="677206" cy="1709030"/>
          </a:xfrm>
          <a:prstGeom prst="rect">
            <a:avLst/>
          </a:prstGeom>
        </p:spPr>
      </p:pic>
      <p:pic>
        <p:nvPicPr>
          <p:cNvPr id="40" name="Picture 39">
            <a:extLst>
              <a:ext uri="{FF2B5EF4-FFF2-40B4-BE49-F238E27FC236}">
                <a16:creationId xmlns:a16="http://schemas.microsoft.com/office/drawing/2014/main" id="{78B12BCA-F8B9-4539-A685-92B26F65F399}"/>
              </a:ext>
            </a:extLst>
          </p:cNvPr>
          <p:cNvPicPr>
            <a:picLocks noChangeAspect="1"/>
          </p:cNvPicPr>
          <p:nvPr/>
        </p:nvPicPr>
        <p:blipFill>
          <a:blip r:embed="rId3"/>
          <a:stretch>
            <a:fillRect/>
          </a:stretch>
        </p:blipFill>
        <p:spPr>
          <a:xfrm>
            <a:off x="2944503" y="4892897"/>
            <a:ext cx="1926716" cy="567930"/>
          </a:xfrm>
          <a:prstGeom prst="rect">
            <a:avLst/>
          </a:prstGeom>
        </p:spPr>
      </p:pic>
      <p:pic>
        <p:nvPicPr>
          <p:cNvPr id="43" name="Picture 42">
            <a:extLst>
              <a:ext uri="{FF2B5EF4-FFF2-40B4-BE49-F238E27FC236}">
                <a16:creationId xmlns:a16="http://schemas.microsoft.com/office/drawing/2014/main" id="{ACCFB8EE-02B4-49A6-D70B-C66A7C9E6AD0}"/>
              </a:ext>
            </a:extLst>
          </p:cNvPr>
          <p:cNvPicPr>
            <a:picLocks noChangeAspect="1"/>
          </p:cNvPicPr>
          <p:nvPr/>
        </p:nvPicPr>
        <p:blipFill>
          <a:blip r:embed="rId4"/>
          <a:stretch>
            <a:fillRect/>
          </a:stretch>
        </p:blipFill>
        <p:spPr>
          <a:xfrm>
            <a:off x="5931354" y="2091138"/>
            <a:ext cx="1722930" cy="1107598"/>
          </a:xfrm>
          <a:prstGeom prst="rect">
            <a:avLst/>
          </a:prstGeom>
        </p:spPr>
      </p:pic>
      <p:pic>
        <p:nvPicPr>
          <p:cNvPr id="45" name="Picture 44">
            <a:extLst>
              <a:ext uri="{FF2B5EF4-FFF2-40B4-BE49-F238E27FC236}">
                <a16:creationId xmlns:a16="http://schemas.microsoft.com/office/drawing/2014/main" id="{414D2CB6-CEBC-350B-891D-A1061D8B54FD}"/>
              </a:ext>
            </a:extLst>
          </p:cNvPr>
          <p:cNvPicPr>
            <a:picLocks noChangeAspect="1"/>
          </p:cNvPicPr>
          <p:nvPr/>
        </p:nvPicPr>
        <p:blipFill>
          <a:blip r:embed="rId5"/>
          <a:stretch>
            <a:fillRect/>
          </a:stretch>
        </p:blipFill>
        <p:spPr>
          <a:xfrm>
            <a:off x="5854051" y="5006951"/>
            <a:ext cx="1877535" cy="501698"/>
          </a:xfrm>
          <a:prstGeom prst="rect">
            <a:avLst/>
          </a:prstGeom>
        </p:spPr>
      </p:pic>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Pugh Chart: Final Iteration</a:t>
            </a:r>
          </a:p>
        </p:txBody>
      </p:sp>
      <p:sp>
        <p:nvSpPr>
          <p:cNvPr id="1046" name="Rectangle: Rounded Corners 1045">
            <a:extLst>
              <a:ext uri="{FF2B5EF4-FFF2-40B4-BE49-F238E27FC236}">
                <a16:creationId xmlns:a16="http://schemas.microsoft.com/office/drawing/2014/main" id="{DD774D37-D5B4-CB00-C020-FA5A186C943E}"/>
              </a:ext>
            </a:extLst>
          </p:cNvPr>
          <p:cNvSpPr/>
          <p:nvPr/>
        </p:nvSpPr>
        <p:spPr>
          <a:xfrm>
            <a:off x="2760421" y="1531721"/>
            <a:ext cx="2286000" cy="2286000"/>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extBox 1097">
            <a:extLst>
              <a:ext uri="{FF2B5EF4-FFF2-40B4-BE49-F238E27FC236}">
                <a16:creationId xmlns:a16="http://schemas.microsoft.com/office/drawing/2014/main" id="{3F6A4888-AD9E-2E39-CA00-E49DE3EE221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30" name="Rectangle: Rounded Corners 29">
            <a:extLst>
              <a:ext uri="{FF2B5EF4-FFF2-40B4-BE49-F238E27FC236}">
                <a16:creationId xmlns:a16="http://schemas.microsoft.com/office/drawing/2014/main" id="{87BF40B1-4471-2557-B78C-C84B96D3CAEA}"/>
              </a:ext>
            </a:extLst>
          </p:cNvPr>
          <p:cNvSpPr/>
          <p:nvPr/>
        </p:nvSpPr>
        <p:spPr>
          <a:xfrm>
            <a:off x="5649819" y="1501937"/>
            <a:ext cx="2286000" cy="2286000"/>
          </a:xfrm>
          <a:prstGeom prst="roundRect">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764A30CC-F0B8-5A1E-E45E-86D63E51EF3F}"/>
              </a:ext>
            </a:extLst>
          </p:cNvPr>
          <p:cNvSpPr/>
          <p:nvPr/>
        </p:nvSpPr>
        <p:spPr>
          <a:xfrm>
            <a:off x="2762800" y="4114800"/>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51C1EA4-D2A8-BF72-C4F9-461FF6AB41AD}"/>
              </a:ext>
            </a:extLst>
          </p:cNvPr>
          <p:cNvSpPr/>
          <p:nvPr/>
        </p:nvSpPr>
        <p:spPr>
          <a:xfrm>
            <a:off x="5649819" y="4114800"/>
            <a:ext cx="2286000" cy="2286000"/>
          </a:xfrm>
          <a:prstGeom prst="roundRect">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117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E868ABF-0A45-F4DE-5111-595A1A84AC85}"/>
              </a:ext>
            </a:extLst>
          </p:cNvPr>
          <p:cNvPicPr>
            <a:picLocks noChangeAspect="1"/>
          </p:cNvPicPr>
          <p:nvPr/>
        </p:nvPicPr>
        <p:blipFill>
          <a:blip r:embed="rId2"/>
          <a:stretch>
            <a:fillRect/>
          </a:stretch>
        </p:blipFill>
        <p:spPr>
          <a:xfrm>
            <a:off x="1868829" y="2778461"/>
            <a:ext cx="677206" cy="1709030"/>
          </a:xfrm>
          <a:prstGeom prst="rect">
            <a:avLst/>
          </a:prstGeom>
        </p:spPr>
      </p:pic>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Pugh Chart: Final Iteration</a:t>
            </a:r>
          </a:p>
        </p:txBody>
      </p:sp>
      <p:sp>
        <p:nvSpPr>
          <p:cNvPr id="1046" name="Rectangle: Rounded Corners 1045">
            <a:extLst>
              <a:ext uri="{FF2B5EF4-FFF2-40B4-BE49-F238E27FC236}">
                <a16:creationId xmlns:a16="http://schemas.microsoft.com/office/drawing/2014/main" id="{DD774D37-D5B4-CB00-C020-FA5A186C943E}"/>
              </a:ext>
            </a:extLst>
          </p:cNvPr>
          <p:cNvSpPr/>
          <p:nvPr/>
        </p:nvSpPr>
        <p:spPr>
          <a:xfrm>
            <a:off x="1064432" y="2489976"/>
            <a:ext cx="2286000" cy="2286000"/>
          </a:xfrm>
          <a:prstGeom prst="roundRect">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extBox 1097">
            <a:extLst>
              <a:ext uri="{FF2B5EF4-FFF2-40B4-BE49-F238E27FC236}">
                <a16:creationId xmlns:a16="http://schemas.microsoft.com/office/drawing/2014/main" id="{3F6A4888-AD9E-2E39-CA00-E49DE3EE221E}"/>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grpSp>
        <p:nvGrpSpPr>
          <p:cNvPr id="2" name="Group 1">
            <a:extLst>
              <a:ext uri="{FF2B5EF4-FFF2-40B4-BE49-F238E27FC236}">
                <a16:creationId xmlns:a16="http://schemas.microsoft.com/office/drawing/2014/main" id="{ACEA0F16-919D-E3B7-8DE5-736A84D21E13}"/>
              </a:ext>
            </a:extLst>
          </p:cNvPr>
          <p:cNvGrpSpPr/>
          <p:nvPr/>
        </p:nvGrpSpPr>
        <p:grpSpPr>
          <a:xfrm>
            <a:off x="4037811" y="2489976"/>
            <a:ext cx="2286000" cy="2286000"/>
            <a:chOff x="4037811" y="2489976"/>
            <a:chExt cx="2286000" cy="2286000"/>
          </a:xfrm>
        </p:grpSpPr>
        <p:pic>
          <p:nvPicPr>
            <p:cNvPr id="43" name="Picture 42">
              <a:extLst>
                <a:ext uri="{FF2B5EF4-FFF2-40B4-BE49-F238E27FC236}">
                  <a16:creationId xmlns:a16="http://schemas.microsoft.com/office/drawing/2014/main" id="{ACCFB8EE-02B4-49A6-D70B-C66A7C9E6AD0}"/>
                </a:ext>
              </a:extLst>
            </p:cNvPr>
            <p:cNvPicPr>
              <a:picLocks noChangeAspect="1"/>
            </p:cNvPicPr>
            <p:nvPr/>
          </p:nvPicPr>
          <p:blipFill>
            <a:blip r:embed="rId3"/>
            <a:stretch>
              <a:fillRect/>
            </a:stretch>
          </p:blipFill>
          <p:spPr>
            <a:xfrm>
              <a:off x="4319346" y="3079177"/>
              <a:ext cx="1722930" cy="1107598"/>
            </a:xfrm>
            <a:prstGeom prst="rect">
              <a:avLst/>
            </a:prstGeom>
          </p:spPr>
        </p:pic>
        <p:sp>
          <p:nvSpPr>
            <p:cNvPr id="30" name="Rectangle: Rounded Corners 29">
              <a:extLst>
                <a:ext uri="{FF2B5EF4-FFF2-40B4-BE49-F238E27FC236}">
                  <a16:creationId xmlns:a16="http://schemas.microsoft.com/office/drawing/2014/main" id="{87BF40B1-4471-2557-B78C-C84B96D3CAEA}"/>
                </a:ext>
              </a:extLst>
            </p:cNvPr>
            <p:cNvSpPr/>
            <p:nvPr/>
          </p:nvSpPr>
          <p:spPr>
            <a:xfrm>
              <a:off x="4037811" y="2489976"/>
              <a:ext cx="2286000" cy="2286000"/>
            </a:xfrm>
            <a:prstGeom prst="roundRect">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A5FDF9B-A243-A478-99DC-AE5FDA2A441A}"/>
              </a:ext>
            </a:extLst>
          </p:cNvPr>
          <p:cNvGrpSpPr/>
          <p:nvPr/>
        </p:nvGrpSpPr>
        <p:grpSpPr>
          <a:xfrm>
            <a:off x="7011190" y="2489976"/>
            <a:ext cx="2286000" cy="2286000"/>
            <a:chOff x="7011190" y="2489976"/>
            <a:chExt cx="2286000" cy="2286000"/>
          </a:xfrm>
        </p:grpSpPr>
        <p:pic>
          <p:nvPicPr>
            <p:cNvPr id="40" name="Picture 39">
              <a:extLst>
                <a:ext uri="{FF2B5EF4-FFF2-40B4-BE49-F238E27FC236}">
                  <a16:creationId xmlns:a16="http://schemas.microsoft.com/office/drawing/2014/main" id="{78B12BCA-F8B9-4539-A685-92B26F65F399}"/>
                </a:ext>
              </a:extLst>
            </p:cNvPr>
            <p:cNvPicPr>
              <a:picLocks noChangeAspect="1"/>
            </p:cNvPicPr>
            <p:nvPr/>
          </p:nvPicPr>
          <p:blipFill>
            <a:blip r:embed="rId4"/>
            <a:stretch>
              <a:fillRect/>
            </a:stretch>
          </p:blipFill>
          <p:spPr>
            <a:xfrm>
              <a:off x="7192893" y="3268073"/>
              <a:ext cx="1926716" cy="567930"/>
            </a:xfrm>
            <a:prstGeom prst="rect">
              <a:avLst/>
            </a:prstGeom>
          </p:spPr>
        </p:pic>
        <p:sp>
          <p:nvSpPr>
            <p:cNvPr id="36" name="Rectangle: Rounded Corners 35">
              <a:extLst>
                <a:ext uri="{FF2B5EF4-FFF2-40B4-BE49-F238E27FC236}">
                  <a16:creationId xmlns:a16="http://schemas.microsoft.com/office/drawing/2014/main" id="{764A30CC-F0B8-5A1E-E45E-86D63E51EF3F}"/>
                </a:ext>
              </a:extLst>
            </p:cNvPr>
            <p:cNvSpPr/>
            <p:nvPr/>
          </p:nvSpPr>
          <p:spPr>
            <a:xfrm>
              <a:off x="7011190" y="2489976"/>
              <a:ext cx="2286000" cy="2286000"/>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8852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Analytical Hierarchy Process</a:t>
            </a:r>
          </a:p>
        </p:txBody>
      </p:sp>
      <p:graphicFrame>
        <p:nvGraphicFramePr>
          <p:cNvPr id="13" name="Table 12">
            <a:extLst>
              <a:ext uri="{FF2B5EF4-FFF2-40B4-BE49-F238E27FC236}">
                <a16:creationId xmlns:a16="http://schemas.microsoft.com/office/drawing/2014/main" id="{66E00D5E-C64B-3975-15FF-7478EA12E668}"/>
              </a:ext>
            </a:extLst>
          </p:cNvPr>
          <p:cNvGraphicFramePr>
            <a:graphicFrameLocks noGrp="1"/>
          </p:cNvGraphicFramePr>
          <p:nvPr>
            <p:extLst>
              <p:ext uri="{D42A27DB-BD31-4B8C-83A1-F6EECF244321}">
                <p14:modId xmlns:p14="http://schemas.microsoft.com/office/powerpoint/2010/main" val="701741864"/>
              </p:ext>
            </p:extLst>
          </p:nvPr>
        </p:nvGraphicFramePr>
        <p:xfrm>
          <a:off x="2097087" y="2305242"/>
          <a:ext cx="6473826" cy="2247516"/>
        </p:xfrm>
        <a:graphic>
          <a:graphicData uri="http://schemas.openxmlformats.org/drawingml/2006/table">
            <a:tbl>
              <a:tblPr firstRow="1" firstCol="1" bandRow="1"/>
              <a:tblGrid>
                <a:gridCol w="3236913">
                  <a:extLst>
                    <a:ext uri="{9D8B030D-6E8A-4147-A177-3AD203B41FA5}">
                      <a16:colId xmlns:a16="http://schemas.microsoft.com/office/drawing/2014/main" val="1624844310"/>
                    </a:ext>
                  </a:extLst>
                </a:gridCol>
                <a:gridCol w="3236913">
                  <a:extLst>
                    <a:ext uri="{9D8B030D-6E8A-4147-A177-3AD203B41FA5}">
                      <a16:colId xmlns:a16="http://schemas.microsoft.com/office/drawing/2014/main" val="910279404"/>
                    </a:ext>
                  </a:extLst>
                </a:gridCol>
              </a:tblGrid>
              <a:tr h="561879">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cs typeface="Arial" panose="020B0604020202020204" pitchFamily="34" charset="0"/>
                        </a:rPr>
                        <a:t>Concept</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cs typeface="Arial" panose="020B0604020202020204" pitchFamily="34" charset="0"/>
                        </a:rPr>
                        <a:t>Alternative Value</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9670374"/>
                  </a:ext>
                </a:extLst>
              </a:tr>
              <a:tr h="561879">
                <a:tc>
                  <a:txBody>
                    <a:bodyPr/>
                    <a:lstStyle/>
                    <a:p>
                      <a:pPr marL="0" marR="0" indent="0" algn="ctr">
                        <a:lnSpc>
                          <a:spcPct val="200000"/>
                        </a:lnSpc>
                        <a:spcBef>
                          <a:spcPts val="0"/>
                        </a:spcBef>
                        <a:spcAft>
                          <a:spcPts val="0"/>
                        </a:spcAft>
                      </a:pPr>
                      <a:r>
                        <a:rPr lang="en-US" sz="2000">
                          <a:effectLst/>
                          <a:latin typeface="Times New Roman" panose="02020603050405020304" pitchFamily="18" charset="0"/>
                          <a:ea typeface="Calibri" panose="020F0502020204030204" pitchFamily="34" charset="0"/>
                          <a:cs typeface="Arial" panose="020B0604020202020204" pitchFamily="34" charset="0"/>
                        </a:rPr>
                        <a:t>Horizontal Lathe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7624"/>
                    </a:solidFill>
                  </a:tcPr>
                </a:tc>
                <a:tc>
                  <a:txBody>
                    <a:bodyPr/>
                    <a:lstStyle/>
                    <a:p>
                      <a:pPr marL="0" marR="0" indent="0" algn="ctr">
                        <a:lnSpc>
                          <a:spcPct val="200000"/>
                        </a:lnSpc>
                        <a:spcBef>
                          <a:spcPts val="0"/>
                        </a:spcBef>
                        <a:spcAft>
                          <a:spcPts val="0"/>
                        </a:spcAft>
                      </a:pPr>
                      <a:r>
                        <a:rPr lang="en-US" sz="2000">
                          <a:effectLst/>
                          <a:latin typeface="Times New Roman" panose="02020603050405020304" pitchFamily="18" charset="0"/>
                          <a:ea typeface="Calibri" panose="020F0502020204030204" pitchFamily="34" charset="0"/>
                          <a:cs typeface="Arial" panose="020B0604020202020204" pitchFamily="34" charset="0"/>
                        </a:rPr>
                        <a:t>0.389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7624"/>
                    </a:solidFill>
                  </a:tcPr>
                </a:tc>
                <a:extLst>
                  <a:ext uri="{0D108BD9-81ED-4DB2-BD59-A6C34878D82A}">
                    <a16:rowId xmlns:a16="http://schemas.microsoft.com/office/drawing/2014/main" val="3476514817"/>
                  </a:ext>
                </a:extLst>
              </a:tr>
              <a:tr h="561879">
                <a:tc>
                  <a:txBody>
                    <a:bodyPr/>
                    <a:lstStyle/>
                    <a:p>
                      <a:pPr marL="0" marR="0" indent="0" algn="ctr">
                        <a:lnSpc>
                          <a:spcPct val="200000"/>
                        </a:lnSpc>
                        <a:spcBef>
                          <a:spcPts val="0"/>
                        </a:spcBef>
                        <a:spcAft>
                          <a:spcPts val="0"/>
                        </a:spcAft>
                      </a:pPr>
                      <a:r>
                        <a:rPr lang="en-US" sz="2000">
                          <a:effectLst/>
                          <a:latin typeface="Times New Roman" panose="02020603050405020304" pitchFamily="18" charset="0"/>
                          <a:ea typeface="Calibri" panose="020F0502020204030204" pitchFamily="34" charset="0"/>
                          <a:cs typeface="Arial" panose="020B0604020202020204" pitchFamily="34" charset="0"/>
                        </a:rPr>
                        <a:t>Vertical Lathe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200000"/>
                        </a:lnSpc>
                        <a:spcBef>
                          <a:spcPts val="0"/>
                        </a:spcBef>
                        <a:spcAft>
                          <a:spcPts val="0"/>
                        </a:spcAft>
                      </a:pPr>
                      <a:r>
                        <a:rPr lang="en-US" sz="2000">
                          <a:effectLst/>
                          <a:latin typeface="Times New Roman" panose="02020603050405020304" pitchFamily="18" charset="0"/>
                          <a:ea typeface="Calibri" panose="020F0502020204030204" pitchFamily="34" charset="0"/>
                          <a:cs typeface="Arial" panose="020B0604020202020204" pitchFamily="34" charset="0"/>
                        </a:rPr>
                        <a:t>0.275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47044272"/>
                  </a:ext>
                </a:extLst>
              </a:tr>
              <a:tr h="561879">
                <a:tc>
                  <a:txBody>
                    <a:bodyPr/>
                    <a:lstStyle/>
                    <a:p>
                      <a:pPr marL="0" marR="0" indent="0" algn="ctr">
                        <a:lnSpc>
                          <a:spcPct val="200000"/>
                        </a:lnSpc>
                        <a:spcBef>
                          <a:spcPts val="0"/>
                        </a:spcBef>
                        <a:spcAft>
                          <a:spcPts val="0"/>
                        </a:spcAft>
                      </a:pPr>
                      <a:r>
                        <a:rPr lang="en-US" sz="2000">
                          <a:effectLst/>
                          <a:latin typeface="Times New Roman" panose="02020603050405020304" pitchFamily="18" charset="0"/>
                          <a:ea typeface="Calibri" panose="020F0502020204030204" pitchFamily="34" charset="0"/>
                          <a:cs typeface="Arial" panose="020B0604020202020204" pitchFamily="34" charset="0"/>
                        </a:rPr>
                        <a:t>Typewriter System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200000"/>
                        </a:lnSpc>
                        <a:spcBef>
                          <a:spcPts val="0"/>
                        </a:spcBef>
                        <a:spcAft>
                          <a:spcPts val="0"/>
                        </a:spcAft>
                      </a:pPr>
                      <a:r>
                        <a:rPr lang="en-US" sz="2000">
                          <a:effectLst/>
                          <a:latin typeface="Times New Roman" panose="02020603050405020304" pitchFamily="18" charset="0"/>
                          <a:ea typeface="Calibri" panose="020F0502020204030204" pitchFamily="34" charset="0"/>
                          <a:cs typeface="Arial" panose="020B0604020202020204" pitchFamily="34" charset="0"/>
                        </a:rPr>
                        <a:t>0.336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0510493"/>
                  </a:ext>
                </a:extLst>
              </a:tr>
            </a:tbl>
          </a:graphicData>
        </a:graphic>
      </p:graphicFrame>
      <p:sp>
        <p:nvSpPr>
          <p:cNvPr id="2" name="TextBox 1">
            <a:extLst>
              <a:ext uri="{FF2B5EF4-FFF2-40B4-BE49-F238E27FC236}">
                <a16:creationId xmlns:a16="http://schemas.microsoft.com/office/drawing/2014/main" id="{CFC9B876-4A9F-877C-6552-1C83D2B41C04}"/>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24280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Final Selection </a:t>
            </a:r>
          </a:p>
        </p:txBody>
      </p:sp>
      <p:pic>
        <p:nvPicPr>
          <p:cNvPr id="6" name="Content Placeholder 5" descr="A diagram of a mechanical device&#10;&#10;Description automatically generated">
            <a:extLst>
              <a:ext uri="{FF2B5EF4-FFF2-40B4-BE49-F238E27FC236}">
                <a16:creationId xmlns:a16="http://schemas.microsoft.com/office/drawing/2014/main" id="{3E33AB7F-C643-EDA2-F48B-5D7F365224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417" y="2014409"/>
            <a:ext cx="6387496" cy="2389024"/>
          </a:xfrm>
          <a:prstGeom prst="rect">
            <a:avLst/>
          </a:prstGeom>
        </p:spPr>
      </p:pic>
      <p:sp>
        <p:nvSpPr>
          <p:cNvPr id="2" name="Rectangle: Rounded Corners 1">
            <a:extLst>
              <a:ext uri="{FF2B5EF4-FFF2-40B4-BE49-F238E27FC236}">
                <a16:creationId xmlns:a16="http://schemas.microsoft.com/office/drawing/2014/main" id="{C7E3DE3C-2852-0382-A1E2-1A78118115AC}"/>
              </a:ext>
            </a:extLst>
          </p:cNvPr>
          <p:cNvSpPr/>
          <p:nvPr/>
        </p:nvSpPr>
        <p:spPr>
          <a:xfrm>
            <a:off x="121416" y="2094796"/>
            <a:ext cx="6387495" cy="2389024"/>
          </a:xfrm>
          <a:prstGeom prst="roundRect">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8BCD1450-37A5-2399-6C49-4DED3A46BBBE}"/>
              </a:ext>
            </a:extLst>
          </p:cNvPr>
          <p:cNvGrpSpPr/>
          <p:nvPr/>
        </p:nvGrpSpPr>
        <p:grpSpPr>
          <a:xfrm>
            <a:off x="6708279" y="1038298"/>
            <a:ext cx="4017450" cy="685800"/>
            <a:chOff x="6708279" y="1038298"/>
            <a:chExt cx="4017450" cy="685800"/>
          </a:xfrm>
        </p:grpSpPr>
        <p:sp>
          <p:nvSpPr>
            <p:cNvPr id="36" name="TextBox 35">
              <a:extLst>
                <a:ext uri="{FF2B5EF4-FFF2-40B4-BE49-F238E27FC236}">
                  <a16:creationId xmlns:a16="http://schemas.microsoft.com/office/drawing/2014/main" id="{6DFBD6FB-0AE6-CCCB-D002-133B1EE78F42}"/>
                </a:ext>
              </a:extLst>
            </p:cNvPr>
            <p:cNvSpPr txBox="1"/>
            <p:nvPr/>
          </p:nvSpPr>
          <p:spPr>
            <a:xfrm>
              <a:off x="7479071" y="1227633"/>
              <a:ext cx="3246658" cy="369332"/>
            </a:xfrm>
            <a:prstGeom prst="rect">
              <a:avLst/>
            </a:prstGeom>
            <a:noFill/>
          </p:spPr>
          <p:txBody>
            <a:bodyPr wrap="none" rtlCol="0">
              <a:spAutoFit/>
            </a:bodyPr>
            <a:lstStyle/>
            <a:p>
              <a:r>
                <a:rPr lang="en-US"/>
                <a:t>Reliable Measurement Feedback</a:t>
              </a:r>
            </a:p>
          </p:txBody>
        </p:sp>
        <p:grpSp>
          <p:nvGrpSpPr>
            <p:cNvPr id="50" name="Group 49">
              <a:extLst>
                <a:ext uri="{FF2B5EF4-FFF2-40B4-BE49-F238E27FC236}">
                  <a16:creationId xmlns:a16="http://schemas.microsoft.com/office/drawing/2014/main" id="{8CBF67EE-855F-6C59-7A4A-D8501D8424AE}"/>
                </a:ext>
              </a:extLst>
            </p:cNvPr>
            <p:cNvGrpSpPr/>
            <p:nvPr/>
          </p:nvGrpSpPr>
          <p:grpSpPr>
            <a:xfrm>
              <a:off x="6708279" y="1038298"/>
              <a:ext cx="3942974" cy="685800"/>
              <a:chOff x="6708279" y="1038298"/>
              <a:chExt cx="3942974" cy="685800"/>
            </a:xfrm>
          </p:grpSpPr>
          <p:pic>
            <p:nvPicPr>
              <p:cNvPr id="13" name="Picture 12" descr="A black background with a black square&#10;&#10;Description automatically generated with medium confidence">
                <a:extLst>
                  <a:ext uri="{FF2B5EF4-FFF2-40B4-BE49-F238E27FC236}">
                    <a16:creationId xmlns:a16="http://schemas.microsoft.com/office/drawing/2014/main" id="{232028CE-91B5-01F9-D9C0-C3D78EBB2D80}"/>
                  </a:ext>
                </a:extLst>
              </p:cNvPr>
              <p:cNvPicPr>
                <a:picLocks noChangeAspect="1"/>
              </p:cNvPicPr>
              <p:nvPr/>
            </p:nvPicPr>
            <p:blipFill>
              <a:blip r:embed="rId3"/>
              <a:stretch>
                <a:fillRect/>
              </a:stretch>
            </p:blipFill>
            <p:spPr>
              <a:xfrm>
                <a:off x="6793271" y="1154392"/>
                <a:ext cx="515815" cy="515815"/>
              </a:xfrm>
              <a:prstGeom prst="rect">
                <a:avLst/>
              </a:prstGeom>
            </p:spPr>
          </p:pic>
          <p:sp>
            <p:nvSpPr>
              <p:cNvPr id="19" name="Oval 18">
                <a:extLst>
                  <a:ext uri="{FF2B5EF4-FFF2-40B4-BE49-F238E27FC236}">
                    <a16:creationId xmlns:a16="http://schemas.microsoft.com/office/drawing/2014/main" id="{A27B8D75-CCBF-0A3F-89AC-F85AEF3954CA}"/>
                  </a:ext>
                </a:extLst>
              </p:cNvPr>
              <p:cNvSpPr/>
              <p:nvPr/>
            </p:nvSpPr>
            <p:spPr>
              <a:xfrm>
                <a:off x="6708279" y="1038298"/>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7AAB0C3F-8EA0-A6F6-7FAE-8BF129DD36CF}"/>
                  </a:ext>
                </a:extLst>
              </p:cNvPr>
              <p:cNvCxnSpPr>
                <a:cxnSpLocks/>
              </p:cNvCxnSpPr>
              <p:nvPr/>
            </p:nvCxnSpPr>
            <p:spPr>
              <a:xfrm>
                <a:off x="7051179" y="1724098"/>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967A3C97-4FF8-D05C-9C22-EBAE84A5057C}"/>
              </a:ext>
            </a:extLst>
          </p:cNvPr>
          <p:cNvGrpSpPr/>
          <p:nvPr/>
        </p:nvGrpSpPr>
        <p:grpSpPr>
          <a:xfrm>
            <a:off x="6708279" y="1993835"/>
            <a:ext cx="3942974" cy="685800"/>
            <a:chOff x="6708279" y="1993835"/>
            <a:chExt cx="3942974" cy="685800"/>
          </a:xfrm>
        </p:grpSpPr>
        <p:sp>
          <p:nvSpPr>
            <p:cNvPr id="22" name="Oval 21">
              <a:extLst>
                <a:ext uri="{FF2B5EF4-FFF2-40B4-BE49-F238E27FC236}">
                  <a16:creationId xmlns:a16="http://schemas.microsoft.com/office/drawing/2014/main" id="{11BB21CF-EA0B-BC61-275B-3B15B0FE1584}"/>
                </a:ext>
              </a:extLst>
            </p:cNvPr>
            <p:cNvSpPr/>
            <p:nvPr/>
          </p:nvSpPr>
          <p:spPr>
            <a:xfrm>
              <a:off x="6708279" y="1993835"/>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94CE2EC7-6565-151A-4E2E-8880E4487430}"/>
                </a:ext>
              </a:extLst>
            </p:cNvPr>
            <p:cNvPicPr>
              <a:picLocks noChangeAspect="1"/>
            </p:cNvPicPr>
            <p:nvPr/>
          </p:nvPicPr>
          <p:blipFill>
            <a:blip r:embed="rId4"/>
            <a:stretch>
              <a:fillRect/>
            </a:stretch>
          </p:blipFill>
          <p:spPr>
            <a:xfrm>
              <a:off x="6777111" y="2054869"/>
              <a:ext cx="559757" cy="559757"/>
            </a:xfrm>
            <a:prstGeom prst="rect">
              <a:avLst/>
            </a:prstGeom>
          </p:spPr>
        </p:pic>
        <p:sp>
          <p:nvSpPr>
            <p:cNvPr id="40" name="TextBox 39">
              <a:extLst>
                <a:ext uri="{FF2B5EF4-FFF2-40B4-BE49-F238E27FC236}">
                  <a16:creationId xmlns:a16="http://schemas.microsoft.com/office/drawing/2014/main" id="{52685F77-2B47-870F-A01B-AD74F0CABD90}"/>
                </a:ext>
              </a:extLst>
            </p:cNvPr>
            <p:cNvSpPr txBox="1"/>
            <p:nvPr/>
          </p:nvSpPr>
          <p:spPr>
            <a:xfrm>
              <a:off x="7479071" y="2182732"/>
              <a:ext cx="2634567" cy="369332"/>
            </a:xfrm>
            <a:prstGeom prst="rect">
              <a:avLst/>
            </a:prstGeom>
            <a:noFill/>
          </p:spPr>
          <p:txBody>
            <a:bodyPr wrap="none" rtlCol="0">
              <a:spAutoFit/>
            </a:bodyPr>
            <a:lstStyle/>
            <a:p>
              <a:r>
                <a:rPr lang="en-US"/>
                <a:t>Consistent Measurements</a:t>
              </a:r>
            </a:p>
          </p:txBody>
        </p:sp>
        <p:cxnSp>
          <p:nvCxnSpPr>
            <p:cNvPr id="46" name="Straight Connector 45">
              <a:extLst>
                <a:ext uri="{FF2B5EF4-FFF2-40B4-BE49-F238E27FC236}">
                  <a16:creationId xmlns:a16="http://schemas.microsoft.com/office/drawing/2014/main" id="{9BF6717E-72E6-E23A-2334-59A9182EB398}"/>
                </a:ext>
              </a:extLst>
            </p:cNvPr>
            <p:cNvCxnSpPr/>
            <p:nvPr/>
          </p:nvCxnSpPr>
          <p:spPr>
            <a:xfrm>
              <a:off x="7051179" y="2677091"/>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BFAF021C-E398-612F-7014-877FA4CE2436}"/>
              </a:ext>
            </a:extLst>
          </p:cNvPr>
          <p:cNvGrpSpPr/>
          <p:nvPr/>
        </p:nvGrpSpPr>
        <p:grpSpPr>
          <a:xfrm>
            <a:off x="6708277" y="2943443"/>
            <a:ext cx="3942976" cy="703528"/>
            <a:chOff x="6708277" y="2943443"/>
            <a:chExt cx="3942976" cy="703528"/>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FB006212-4260-8E38-DBBF-95D4CAEDF2C0}"/>
                </a:ext>
              </a:extLst>
            </p:cNvPr>
            <p:cNvPicPr>
              <a:picLocks noChangeAspect="1"/>
            </p:cNvPicPr>
            <p:nvPr/>
          </p:nvPicPr>
          <p:blipFill>
            <a:blip r:embed="rId5"/>
            <a:stretch>
              <a:fillRect/>
            </a:stretch>
          </p:blipFill>
          <p:spPr>
            <a:xfrm>
              <a:off x="6708277" y="2961171"/>
              <a:ext cx="685800" cy="685800"/>
            </a:xfrm>
            <a:prstGeom prst="rect">
              <a:avLst/>
            </a:prstGeom>
          </p:spPr>
        </p:pic>
        <p:sp>
          <p:nvSpPr>
            <p:cNvPr id="23" name="Oval 22">
              <a:extLst>
                <a:ext uri="{FF2B5EF4-FFF2-40B4-BE49-F238E27FC236}">
                  <a16:creationId xmlns:a16="http://schemas.microsoft.com/office/drawing/2014/main" id="{38B4D2B9-CA2C-97C8-9ABF-2936A894FE51}"/>
                </a:ext>
              </a:extLst>
            </p:cNvPr>
            <p:cNvSpPr/>
            <p:nvPr/>
          </p:nvSpPr>
          <p:spPr>
            <a:xfrm>
              <a:off x="6708279" y="2943443"/>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543E57D-4C95-B397-2A8E-CC627554DC1C}"/>
                </a:ext>
              </a:extLst>
            </p:cNvPr>
            <p:cNvSpPr txBox="1"/>
            <p:nvPr/>
          </p:nvSpPr>
          <p:spPr>
            <a:xfrm>
              <a:off x="7479070" y="3119405"/>
              <a:ext cx="2403863" cy="369332"/>
            </a:xfrm>
            <a:prstGeom prst="rect">
              <a:avLst/>
            </a:prstGeom>
            <a:noFill/>
          </p:spPr>
          <p:txBody>
            <a:bodyPr wrap="none" rtlCol="0">
              <a:spAutoFit/>
            </a:bodyPr>
            <a:lstStyle/>
            <a:p>
              <a:r>
                <a:rPr lang="en-US"/>
                <a:t>Measures Entire Region</a:t>
              </a:r>
            </a:p>
          </p:txBody>
        </p:sp>
        <p:cxnSp>
          <p:nvCxnSpPr>
            <p:cNvPr id="47" name="Straight Connector 46">
              <a:extLst>
                <a:ext uri="{FF2B5EF4-FFF2-40B4-BE49-F238E27FC236}">
                  <a16:creationId xmlns:a16="http://schemas.microsoft.com/office/drawing/2014/main" id="{D6F11CAD-B4B4-7A61-FF86-213AA7E8E9C6}"/>
                </a:ext>
              </a:extLst>
            </p:cNvPr>
            <p:cNvCxnSpPr/>
            <p:nvPr/>
          </p:nvCxnSpPr>
          <p:spPr>
            <a:xfrm>
              <a:off x="7051179" y="3629243"/>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A8576C6-94AD-1355-54E5-C4554A28C1B0}"/>
              </a:ext>
            </a:extLst>
          </p:cNvPr>
          <p:cNvGrpSpPr/>
          <p:nvPr/>
        </p:nvGrpSpPr>
        <p:grpSpPr>
          <a:xfrm>
            <a:off x="6708279" y="3898980"/>
            <a:ext cx="3942974" cy="685800"/>
            <a:chOff x="6708279" y="3898980"/>
            <a:chExt cx="3942974" cy="685800"/>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0568077E-7F9E-21FC-28FD-A3DB8A342371}"/>
                </a:ext>
              </a:extLst>
            </p:cNvPr>
            <p:cNvPicPr>
              <a:picLocks noChangeAspect="1"/>
            </p:cNvPicPr>
            <p:nvPr/>
          </p:nvPicPr>
          <p:blipFill>
            <a:blip r:embed="rId6"/>
            <a:stretch>
              <a:fillRect/>
            </a:stretch>
          </p:blipFill>
          <p:spPr>
            <a:xfrm>
              <a:off x="6777111" y="3967813"/>
              <a:ext cx="548133" cy="548133"/>
            </a:xfrm>
            <a:prstGeom prst="rect">
              <a:avLst/>
            </a:prstGeom>
          </p:spPr>
        </p:pic>
        <p:sp>
          <p:nvSpPr>
            <p:cNvPr id="24" name="Oval 23">
              <a:extLst>
                <a:ext uri="{FF2B5EF4-FFF2-40B4-BE49-F238E27FC236}">
                  <a16:creationId xmlns:a16="http://schemas.microsoft.com/office/drawing/2014/main" id="{6D415963-D841-E336-A02D-8E7BC9674C74}"/>
                </a:ext>
              </a:extLst>
            </p:cNvPr>
            <p:cNvSpPr/>
            <p:nvPr/>
          </p:nvSpPr>
          <p:spPr>
            <a:xfrm>
              <a:off x="6708279" y="3898980"/>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E535847-CB28-3F4D-3536-ABE46C0B4602}"/>
                </a:ext>
              </a:extLst>
            </p:cNvPr>
            <p:cNvSpPr txBox="1"/>
            <p:nvPr/>
          </p:nvSpPr>
          <p:spPr>
            <a:xfrm>
              <a:off x="7500033" y="4034101"/>
              <a:ext cx="2773516" cy="369332"/>
            </a:xfrm>
            <a:prstGeom prst="rect">
              <a:avLst/>
            </a:prstGeom>
            <a:noFill/>
          </p:spPr>
          <p:txBody>
            <a:bodyPr wrap="none" rtlCol="0">
              <a:spAutoFit/>
            </a:bodyPr>
            <a:lstStyle/>
            <a:p>
              <a:r>
                <a:rPr lang="en-US"/>
                <a:t>Secures and Levels Samples</a:t>
              </a:r>
            </a:p>
          </p:txBody>
        </p:sp>
        <p:cxnSp>
          <p:nvCxnSpPr>
            <p:cNvPr id="48" name="Straight Connector 47">
              <a:extLst>
                <a:ext uri="{FF2B5EF4-FFF2-40B4-BE49-F238E27FC236}">
                  <a16:creationId xmlns:a16="http://schemas.microsoft.com/office/drawing/2014/main" id="{0BA6176A-97A0-C0DC-ECE5-610426F36E49}"/>
                </a:ext>
              </a:extLst>
            </p:cNvPr>
            <p:cNvCxnSpPr/>
            <p:nvPr/>
          </p:nvCxnSpPr>
          <p:spPr>
            <a:xfrm>
              <a:off x="7051179" y="4584780"/>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5E8D7EA-7F86-62A7-C388-CF495C250DE8}"/>
              </a:ext>
            </a:extLst>
          </p:cNvPr>
          <p:cNvGrpSpPr/>
          <p:nvPr/>
        </p:nvGrpSpPr>
        <p:grpSpPr>
          <a:xfrm>
            <a:off x="6708279" y="4854517"/>
            <a:ext cx="3928829" cy="685800"/>
            <a:chOff x="6708279" y="4854517"/>
            <a:chExt cx="3928829" cy="685800"/>
          </a:xfrm>
        </p:grpSpPr>
        <p:sp>
          <p:nvSpPr>
            <p:cNvPr id="25" name="Oval 24">
              <a:extLst>
                <a:ext uri="{FF2B5EF4-FFF2-40B4-BE49-F238E27FC236}">
                  <a16:creationId xmlns:a16="http://schemas.microsoft.com/office/drawing/2014/main" id="{648E4491-95DF-511B-E1FB-737EECE652D4}"/>
                </a:ext>
              </a:extLst>
            </p:cNvPr>
            <p:cNvSpPr/>
            <p:nvPr/>
          </p:nvSpPr>
          <p:spPr>
            <a:xfrm>
              <a:off x="6708279" y="4854517"/>
              <a:ext cx="685800" cy="685800"/>
            </a:xfrm>
            <a:prstGeom prst="ellipse">
              <a:avLst/>
            </a:prstGeom>
            <a:noFill/>
            <a:ln w="635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daptability Icons - Free SVG &amp; PNG Adaptability Images - Noun Project">
              <a:extLst>
                <a:ext uri="{FF2B5EF4-FFF2-40B4-BE49-F238E27FC236}">
                  <a16:creationId xmlns:a16="http://schemas.microsoft.com/office/drawing/2014/main" id="{9E0717B1-A3A1-4DC8-A28A-341B844AB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1522" y="4907762"/>
              <a:ext cx="579310" cy="57931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5A871584-8702-A182-ADD5-BCF5D8AA416D}"/>
                </a:ext>
              </a:extLst>
            </p:cNvPr>
            <p:cNvSpPr txBox="1"/>
            <p:nvPr/>
          </p:nvSpPr>
          <p:spPr>
            <a:xfrm>
              <a:off x="7500033" y="5018275"/>
              <a:ext cx="1145826" cy="369332"/>
            </a:xfrm>
            <a:prstGeom prst="rect">
              <a:avLst/>
            </a:prstGeom>
            <a:noFill/>
          </p:spPr>
          <p:txBody>
            <a:bodyPr wrap="none" rtlCol="0">
              <a:spAutoFit/>
            </a:bodyPr>
            <a:lstStyle/>
            <a:p>
              <a:r>
                <a:rPr lang="en-US"/>
                <a:t>Adaptable</a:t>
              </a:r>
            </a:p>
          </p:txBody>
        </p:sp>
        <p:cxnSp>
          <p:nvCxnSpPr>
            <p:cNvPr id="49" name="Straight Connector 48">
              <a:extLst>
                <a:ext uri="{FF2B5EF4-FFF2-40B4-BE49-F238E27FC236}">
                  <a16:creationId xmlns:a16="http://schemas.microsoft.com/office/drawing/2014/main" id="{B6EE8A33-5C68-683A-2EF3-48BDD406F854}"/>
                </a:ext>
              </a:extLst>
            </p:cNvPr>
            <p:cNvCxnSpPr/>
            <p:nvPr/>
          </p:nvCxnSpPr>
          <p:spPr>
            <a:xfrm>
              <a:off x="7037034" y="5540317"/>
              <a:ext cx="360007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3EC3BF7B-ECB4-356B-1D5E-A140E15FB953}"/>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
        <p:nvSpPr>
          <p:cNvPr id="56" name="Ribbon: Tilted Down 55">
            <a:extLst>
              <a:ext uri="{FF2B5EF4-FFF2-40B4-BE49-F238E27FC236}">
                <a16:creationId xmlns:a16="http://schemas.microsoft.com/office/drawing/2014/main" id="{62F7DFEE-CCF3-C18F-FD39-0EA045F21B33}"/>
              </a:ext>
            </a:extLst>
          </p:cNvPr>
          <p:cNvSpPr/>
          <p:nvPr/>
        </p:nvSpPr>
        <p:spPr>
          <a:xfrm>
            <a:off x="865040" y="4584780"/>
            <a:ext cx="4900246" cy="902289"/>
          </a:xfrm>
          <a:prstGeom prst="ribbon">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Horizontal Lathe</a:t>
            </a:r>
          </a:p>
        </p:txBody>
      </p:sp>
    </p:spTree>
    <p:extLst>
      <p:ext uri="{BB962C8B-B14F-4D97-AF65-F5344CB8AC3E}">
        <p14:creationId xmlns:p14="http://schemas.microsoft.com/office/powerpoint/2010/main" val="240365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0-#ppt_w/2"/>
                                          </p:val>
                                        </p:tav>
                                        <p:tav tm="100000">
                                          <p:val>
                                            <p:strVal val="#ppt_x"/>
                                          </p:val>
                                        </p:tav>
                                      </p:tavLst>
                                    </p:anim>
                                    <p:anim calcmode="lin" valueType="num">
                                      <p:cBhvr additive="base">
                                        <p:cTn id="1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0-#ppt_w/2"/>
                                          </p:val>
                                        </p:tav>
                                        <p:tav tm="100000">
                                          <p:val>
                                            <p:strVal val="#ppt_x"/>
                                          </p:val>
                                        </p:tav>
                                      </p:tavLst>
                                    </p:anim>
                                    <p:anim calcmode="lin" valueType="num">
                                      <p:cBhvr additive="base">
                                        <p:cTn id="26"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0-#ppt_w/2"/>
                                          </p:val>
                                        </p:tav>
                                        <p:tav tm="100000">
                                          <p:val>
                                            <p:strVal val="#ppt_x"/>
                                          </p:val>
                                        </p:tav>
                                      </p:tavLst>
                                    </p:anim>
                                    <p:anim calcmode="lin" valueType="num">
                                      <p:cBhvr additive="base">
                                        <p:cTn id="32"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108511-2F89-DBD3-9A58-C997D9AF16A5}"/>
              </a:ext>
            </a:extLst>
          </p:cNvPr>
          <p:cNvSpPr/>
          <p:nvPr/>
        </p:nvSpPr>
        <p:spPr>
          <a:xfrm>
            <a:off x="679508" y="1504901"/>
            <a:ext cx="9362114" cy="2380376"/>
          </a:xfrm>
          <a:prstGeom prst="round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DCDCDC"/>
                </a:solidFill>
              </a:ln>
              <a:solidFill>
                <a:srgbClr val="DCDCDC"/>
              </a:solidFill>
            </a:endParaRPr>
          </a:p>
        </p:txBody>
      </p:sp>
      <p:sp>
        <p:nvSpPr>
          <p:cNvPr id="6" name="Content Placeholder 5">
            <a:extLst>
              <a:ext uri="{FF2B5EF4-FFF2-40B4-BE49-F238E27FC236}">
                <a16:creationId xmlns:a16="http://schemas.microsoft.com/office/drawing/2014/main" id="{4D59C121-34E4-548F-8B0A-F6AF1FE40715}"/>
              </a:ext>
            </a:extLst>
          </p:cNvPr>
          <p:cNvSpPr>
            <a:spLocks noGrp="1"/>
          </p:cNvSpPr>
          <p:nvPr>
            <p:ph idx="1"/>
          </p:nvPr>
        </p:nvSpPr>
        <p:spPr>
          <a:xfrm>
            <a:off x="1132514" y="1808114"/>
            <a:ext cx="8598106" cy="1825493"/>
          </a:xfrm>
        </p:spPr>
        <p:txBody>
          <a:bodyPr/>
          <a:lstStyle/>
          <a:p>
            <a:pPr marL="0" indent="0">
              <a:buNone/>
            </a:pPr>
            <a:r>
              <a:rPr lang="en-US"/>
              <a:t>The objective of this project is to design a device that will be capable of fully measuring and recording the magnetic flux of compressor shafts in an automated way that allows for accurate measurements, repeatability, and less overall firsthand work for the operator.</a:t>
            </a:r>
          </a:p>
        </p:txBody>
      </p:sp>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Objective</a:t>
            </a:r>
          </a:p>
        </p:txBody>
      </p:sp>
      <p:pic>
        <p:nvPicPr>
          <p:cNvPr id="4" name="Content Placeholder 5" descr="Image">
            <a:extLst>
              <a:ext uri="{FF2B5EF4-FFF2-40B4-BE49-F238E27FC236}">
                <a16:creationId xmlns:a16="http://schemas.microsoft.com/office/drawing/2014/main" id="{88C1FEE2-C607-C76B-D9A0-8C249FBAB788}"/>
              </a:ext>
            </a:extLst>
          </p:cNvPr>
          <p:cNvPicPr>
            <a:picLocks noChangeAspect="1"/>
          </p:cNvPicPr>
          <p:nvPr/>
        </p:nvPicPr>
        <p:blipFill rotWithShape="1">
          <a:blip r:embed="rId2"/>
          <a:srcRect t="3138" b="36500"/>
          <a:stretch/>
        </p:blipFill>
        <p:spPr>
          <a:xfrm>
            <a:off x="2886408" y="4072152"/>
            <a:ext cx="4948315" cy="224016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625242CC-C5FB-0567-8025-F62FFD8A6E69}"/>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280341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sz="1200">
                <a:solidFill>
                  <a:srgbClr val="898989"/>
                </a:solidFill>
                <a:latin typeface="Calibri"/>
              </a:rPr>
              <a:t>Team 513</a:t>
            </a:r>
            <a:r>
              <a:rPr lang="en-US" sz="1200">
                <a:solidFill>
                  <a:srgbClr val="898989"/>
                </a:solidFill>
                <a:latin typeface="Calibri"/>
                <a:ea typeface="Calibri"/>
                <a:cs typeface="Calibri"/>
              </a:rPr>
              <a:t>​</a:t>
            </a:r>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40</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Future Work</a:t>
            </a:r>
          </a:p>
        </p:txBody>
      </p:sp>
      <p:graphicFrame>
        <p:nvGraphicFramePr>
          <p:cNvPr id="9" name="Content Placeholder 8">
            <a:extLst>
              <a:ext uri="{FF2B5EF4-FFF2-40B4-BE49-F238E27FC236}">
                <a16:creationId xmlns:a16="http://schemas.microsoft.com/office/drawing/2014/main" id="{250AA210-6315-C83F-186D-0FB4F6807A0B}"/>
              </a:ext>
            </a:extLst>
          </p:cNvPr>
          <p:cNvGraphicFramePr>
            <a:graphicFrameLocks noGrp="1"/>
          </p:cNvGraphicFramePr>
          <p:nvPr>
            <p:ph idx="1"/>
            <p:extLst>
              <p:ext uri="{D42A27DB-BD31-4B8C-83A1-F6EECF244321}">
                <p14:modId xmlns:p14="http://schemas.microsoft.com/office/powerpoint/2010/main" val="290434073"/>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C09C9F1-7B0E-E1AE-418F-F6F843BF7EBC}"/>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26479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graphicEl>
                                              <a:dgm id="{08F15F53-9DA8-4B46-85B9-D6003B8E6794}"/>
                                            </p:graphicEl>
                                          </p:spTgt>
                                        </p:tgtEl>
                                        <p:attrNameLst>
                                          <p:attrName>style.visibility</p:attrName>
                                        </p:attrNameLst>
                                      </p:cBhvr>
                                      <p:to>
                                        <p:strVal val="visible"/>
                                      </p:to>
                                    </p:set>
                                    <p:anim calcmode="lin" valueType="num">
                                      <p:cBhvr additive="base">
                                        <p:cTn id="7" dur="500" fill="hold"/>
                                        <p:tgtEl>
                                          <p:spTgt spid="9">
                                            <p:graphicEl>
                                              <a:dgm id="{08F15F53-9DA8-4B46-85B9-D6003B8E679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08F15F53-9DA8-4B46-85B9-D6003B8E6794}"/>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graphicEl>
                                              <a:dgm id="{E9796418-37A9-4272-932C-6A1451B8050F}"/>
                                            </p:graphicEl>
                                          </p:spTgt>
                                        </p:tgtEl>
                                        <p:attrNameLst>
                                          <p:attrName>style.visibility</p:attrName>
                                        </p:attrNameLst>
                                      </p:cBhvr>
                                      <p:to>
                                        <p:strVal val="visible"/>
                                      </p:to>
                                    </p:set>
                                    <p:anim calcmode="lin" valueType="num">
                                      <p:cBhvr additive="base">
                                        <p:cTn id="13" dur="500" fill="hold"/>
                                        <p:tgtEl>
                                          <p:spTgt spid="9">
                                            <p:graphicEl>
                                              <a:dgm id="{E9796418-37A9-4272-932C-6A1451B8050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E9796418-37A9-4272-932C-6A1451B8050F}"/>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graphicEl>
                                              <a:dgm id="{ECCD086A-CDA5-4A8B-A77A-81D03EE68353}"/>
                                            </p:graphicEl>
                                          </p:spTgt>
                                        </p:tgtEl>
                                        <p:attrNameLst>
                                          <p:attrName>style.visibility</p:attrName>
                                        </p:attrNameLst>
                                      </p:cBhvr>
                                      <p:to>
                                        <p:strVal val="visible"/>
                                      </p:to>
                                    </p:set>
                                    <p:anim calcmode="lin" valueType="num">
                                      <p:cBhvr additive="base">
                                        <p:cTn id="19" dur="500" fill="hold"/>
                                        <p:tgtEl>
                                          <p:spTgt spid="9">
                                            <p:graphicEl>
                                              <a:dgm id="{ECCD086A-CDA5-4A8B-A77A-81D03EE6835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graphicEl>
                                              <a:dgm id="{ECCD086A-CDA5-4A8B-A77A-81D03EE68353}"/>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graphicEl>
                                              <a:dgm id="{68E4079D-1BF3-4F66-8F9E-92FAB321505F}"/>
                                            </p:graphicEl>
                                          </p:spTgt>
                                        </p:tgtEl>
                                        <p:attrNameLst>
                                          <p:attrName>style.visibility</p:attrName>
                                        </p:attrNameLst>
                                      </p:cBhvr>
                                      <p:to>
                                        <p:strVal val="visible"/>
                                      </p:to>
                                    </p:set>
                                    <p:anim calcmode="lin" valueType="num">
                                      <p:cBhvr additive="base">
                                        <p:cTn id="25" dur="500" fill="hold"/>
                                        <p:tgtEl>
                                          <p:spTgt spid="9">
                                            <p:graphicEl>
                                              <a:dgm id="{68E4079D-1BF3-4F66-8F9E-92FAB321505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graphicEl>
                                              <a:dgm id="{68E4079D-1BF3-4F66-8F9E-92FAB321505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r>
              <a:rPr lang="en-US"/>
              <a:t>Team 513</a:t>
            </a:r>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41</a:t>
            </a:fld>
            <a:endParaRPr lang="en-US"/>
          </a:p>
        </p:txBody>
      </p:sp>
    </p:spTree>
    <p:extLst>
      <p:ext uri="{BB962C8B-B14F-4D97-AF65-F5344CB8AC3E}">
        <p14:creationId xmlns:p14="http://schemas.microsoft.com/office/powerpoint/2010/main" val="2208838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Pugh Charts</a:t>
            </a:r>
          </a:p>
        </p:txBody>
      </p:sp>
      <p:pic>
        <p:nvPicPr>
          <p:cNvPr id="1028" name="Picture 4">
            <a:extLst>
              <a:ext uri="{FF2B5EF4-FFF2-40B4-BE49-F238E27FC236}">
                <a16:creationId xmlns:a16="http://schemas.microsoft.com/office/drawing/2014/main" id="{5E63B6A9-21AC-648A-893A-854C699BC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37" y="3385028"/>
            <a:ext cx="4572738" cy="26921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8B81AD-634F-4827-66BF-49FC48B6E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498" y="3185611"/>
            <a:ext cx="4432205" cy="2891551"/>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ication Sign 5">
            <a:extLst>
              <a:ext uri="{FF2B5EF4-FFF2-40B4-BE49-F238E27FC236}">
                <a16:creationId xmlns:a16="http://schemas.microsoft.com/office/drawing/2014/main" id="{A4C03AE8-FF74-F2F2-27FC-648F7D1B4EB7}"/>
              </a:ext>
            </a:extLst>
          </p:cNvPr>
          <p:cNvSpPr/>
          <p:nvPr/>
        </p:nvSpPr>
        <p:spPr>
          <a:xfrm>
            <a:off x="4423262" y="2782218"/>
            <a:ext cx="533913" cy="4228181"/>
          </a:xfrm>
          <a:prstGeom prst="mathMultiply">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FB75AA0-E73A-3084-7E8D-0404BB3E706E}"/>
              </a:ext>
            </a:extLst>
          </p:cNvPr>
          <p:cNvSpPr/>
          <p:nvPr/>
        </p:nvSpPr>
        <p:spPr>
          <a:xfrm>
            <a:off x="5217862" y="4631386"/>
            <a:ext cx="470435" cy="34412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09851A5-CCBC-C668-191A-1C9AE2E69226}"/>
              </a:ext>
            </a:extLst>
          </p:cNvPr>
          <p:cNvSpPr/>
          <p:nvPr/>
        </p:nvSpPr>
        <p:spPr>
          <a:xfrm>
            <a:off x="525774" y="1619709"/>
            <a:ext cx="9601200"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a:t>Concepts were compared with one another, with ones that score poorly by comparison being eliminated narrowing selection.</a:t>
            </a:r>
          </a:p>
        </p:txBody>
      </p:sp>
      <p:sp>
        <p:nvSpPr>
          <p:cNvPr id="9" name="TextBox 8">
            <a:extLst>
              <a:ext uri="{FF2B5EF4-FFF2-40B4-BE49-F238E27FC236}">
                <a16:creationId xmlns:a16="http://schemas.microsoft.com/office/drawing/2014/main" id="{24AC17F9-9AE9-D759-6586-EF52735F1D2A}"/>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Sean Hemstreet</a:t>
            </a:r>
          </a:p>
        </p:txBody>
      </p:sp>
    </p:spTree>
    <p:extLst>
      <p:ext uri="{BB962C8B-B14F-4D97-AF65-F5344CB8AC3E}">
        <p14:creationId xmlns:p14="http://schemas.microsoft.com/office/powerpoint/2010/main" val="3800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 calcmode="lin" valueType="num">
                                      <p:cBhvr additive="base">
                                        <p:cTn id="16" dur="500" fill="hold"/>
                                        <p:tgtEl>
                                          <p:spTgt spid="1030"/>
                                        </p:tgtEl>
                                        <p:attrNameLst>
                                          <p:attrName>ppt_x</p:attrName>
                                        </p:attrNameLst>
                                      </p:cBhvr>
                                      <p:tavLst>
                                        <p:tav tm="0">
                                          <p:val>
                                            <p:strVal val="0-#ppt_w/2"/>
                                          </p:val>
                                        </p:tav>
                                        <p:tav tm="100000">
                                          <p:val>
                                            <p:strVal val="#ppt_x"/>
                                          </p:val>
                                        </p:tav>
                                      </p:tavLst>
                                    </p:anim>
                                    <p:anim calcmode="lin" valueType="num">
                                      <p:cBhvr additive="base">
                                        <p:cTn id="17"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Image">
            <a:extLst>
              <a:ext uri="{FF2B5EF4-FFF2-40B4-BE49-F238E27FC236}">
                <a16:creationId xmlns:a16="http://schemas.microsoft.com/office/drawing/2014/main" id="{510C9C8E-75CC-A373-497A-46C6FD29A721}"/>
              </a:ext>
            </a:extLst>
          </p:cNvPr>
          <p:cNvPicPr>
            <a:picLocks noGrp="1" noChangeAspect="1"/>
          </p:cNvPicPr>
          <p:nvPr>
            <p:ph idx="1"/>
          </p:nvPr>
        </p:nvPicPr>
        <p:blipFill rotWithShape="1">
          <a:blip r:embed="rId2"/>
          <a:srcRect t="3138" b="36500"/>
          <a:stretch/>
        </p:blipFill>
        <p:spPr>
          <a:xfrm>
            <a:off x="533400" y="1825625"/>
            <a:ext cx="9601200" cy="4346575"/>
          </a:xfrm>
          <a:noFill/>
        </p:spPr>
      </p:pic>
      <p:sp>
        <p:nvSpPr>
          <p:cNvPr id="11" name="Footer Placeholder 2">
            <a:extLst>
              <a:ext uri="{FF2B5EF4-FFF2-40B4-BE49-F238E27FC236}">
                <a16:creationId xmlns:a16="http://schemas.microsoft.com/office/drawing/2014/main" id="{8E2258F7-1511-0594-1213-F4AE7AF20B04}"/>
              </a:ext>
            </a:extLst>
          </p:cNvPr>
          <p:cNvSpPr>
            <a:spLocks noGrp="1"/>
          </p:cNvSpPr>
          <p:nvPr>
            <p:ph type="ftr" sz="quarter" idx="11"/>
          </p:nvPr>
        </p:nvSpPr>
        <p:spPr>
          <a:xfrm>
            <a:off x="533400" y="6377940"/>
            <a:ext cx="4274813" cy="274320"/>
          </a:xfrm>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C91074E2-E68A-6FDC-9022-C667B788E07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43</a:t>
            </a:fld>
            <a:endParaRPr lang="en-US"/>
          </a:p>
        </p:txBody>
      </p:sp>
      <p:sp>
        <p:nvSpPr>
          <p:cNvPr id="13" name="Title 4">
            <a:extLst>
              <a:ext uri="{FF2B5EF4-FFF2-40B4-BE49-F238E27FC236}">
                <a16:creationId xmlns:a16="http://schemas.microsoft.com/office/drawing/2014/main" id="{6E021885-8E26-8B91-3D5A-49AFA042A04C}"/>
              </a:ext>
            </a:extLst>
          </p:cNvPr>
          <p:cNvSpPr>
            <a:spLocks noGrp="1"/>
          </p:cNvSpPr>
          <p:nvPr>
            <p:ph type="title"/>
          </p:nvPr>
        </p:nvSpPr>
        <p:spPr>
          <a:xfrm>
            <a:off x="533400" y="457200"/>
            <a:ext cx="9601200" cy="960276"/>
          </a:xfrm>
        </p:spPr>
        <p:txBody>
          <a:bodyPr/>
          <a:lstStyle/>
          <a:p>
            <a:r>
              <a:rPr lang="en-US"/>
              <a:t>Current flux measurement system</a:t>
            </a:r>
          </a:p>
        </p:txBody>
      </p:sp>
    </p:spTree>
    <p:extLst>
      <p:ext uri="{BB962C8B-B14F-4D97-AF65-F5344CB8AC3E}">
        <p14:creationId xmlns:p14="http://schemas.microsoft.com/office/powerpoint/2010/main" val="3232857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45</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46</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47</a:t>
            </a:fld>
            <a:endParaRPr lang="en-US"/>
          </a:p>
        </p:txBody>
      </p:sp>
    </p:spTree>
    <p:extLst>
      <p:ext uri="{BB962C8B-B14F-4D97-AF65-F5344CB8AC3E}">
        <p14:creationId xmlns:p14="http://schemas.microsoft.com/office/powerpoint/2010/main" val="27416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48</a:t>
            </a:fld>
            <a:endParaRPr lang="en-US"/>
          </a:p>
        </p:txBody>
      </p:sp>
    </p:spTree>
    <p:extLst>
      <p:ext uri="{BB962C8B-B14F-4D97-AF65-F5344CB8AC3E}">
        <p14:creationId xmlns:p14="http://schemas.microsoft.com/office/powerpoint/2010/main" val="2041651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49</a:t>
            </a:fld>
            <a:endParaRPr lang="en-US"/>
          </a:p>
        </p:txBody>
      </p:sp>
    </p:spTree>
    <p:extLst>
      <p:ext uri="{BB962C8B-B14F-4D97-AF65-F5344CB8AC3E}">
        <p14:creationId xmlns:p14="http://schemas.microsoft.com/office/powerpoint/2010/main" val="234432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FDF2AE9-7318-3CDB-4C36-8D36CD2CA03F}"/>
              </a:ext>
            </a:extLst>
          </p:cNvPr>
          <p:cNvPicPr>
            <a:picLocks noChangeAspect="1"/>
          </p:cNvPicPr>
          <p:nvPr/>
        </p:nvPicPr>
        <p:blipFill>
          <a:blip r:embed="rId2"/>
          <a:stretch>
            <a:fillRect/>
          </a:stretch>
        </p:blipFill>
        <p:spPr>
          <a:xfrm>
            <a:off x="796199" y="2699201"/>
            <a:ext cx="8746030" cy="3891019"/>
          </a:xfrm>
          <a:prstGeom prst="rect">
            <a:avLst/>
          </a:prstGeom>
        </p:spPr>
      </p:pic>
      <p:sp>
        <p:nvSpPr>
          <p:cNvPr id="4" name="Slide Number Placeholder 3">
            <a:extLst>
              <a:ext uri="{FF2B5EF4-FFF2-40B4-BE49-F238E27FC236}">
                <a16:creationId xmlns:a16="http://schemas.microsoft.com/office/drawing/2014/main" id="{E57CC07B-E3EC-D4D7-FBBA-19E6AFE09F8F}"/>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7" name="TextBox 6">
            <a:extLst>
              <a:ext uri="{FF2B5EF4-FFF2-40B4-BE49-F238E27FC236}">
                <a16:creationId xmlns:a16="http://schemas.microsoft.com/office/drawing/2014/main" id="{A1F1E02E-4906-47DD-DFB6-9FB12BF2626F}"/>
              </a:ext>
            </a:extLst>
          </p:cNvPr>
          <p:cNvSpPr txBox="1"/>
          <p:nvPr/>
        </p:nvSpPr>
        <p:spPr>
          <a:xfrm>
            <a:off x="20607" y="1875646"/>
            <a:ext cx="2596127" cy="1015663"/>
          </a:xfrm>
          <a:prstGeom prst="rect">
            <a:avLst/>
          </a:prstGeom>
          <a:noFill/>
        </p:spPr>
        <p:txBody>
          <a:bodyPr wrap="square" rtlCol="0">
            <a:spAutoFit/>
          </a:bodyPr>
          <a:lstStyle/>
          <a:p>
            <a:r>
              <a:rPr lang="en-US" sz="2000"/>
              <a:t>Perimeter: 314 mm </a:t>
            </a:r>
          </a:p>
          <a:p>
            <a:endParaRPr lang="en-US" sz="2000"/>
          </a:p>
          <a:p>
            <a:r>
              <a:rPr lang="en-US" sz="2000"/>
              <a:t>Axial Length: 174 mm</a:t>
            </a:r>
          </a:p>
        </p:txBody>
      </p:sp>
      <p:sp>
        <p:nvSpPr>
          <p:cNvPr id="8" name="Arrow: Right 7">
            <a:extLst>
              <a:ext uri="{FF2B5EF4-FFF2-40B4-BE49-F238E27FC236}">
                <a16:creationId xmlns:a16="http://schemas.microsoft.com/office/drawing/2014/main" id="{4C7E678A-6A51-2014-CC4A-B3BD40E1D999}"/>
              </a:ext>
            </a:extLst>
          </p:cNvPr>
          <p:cNvSpPr/>
          <p:nvPr/>
        </p:nvSpPr>
        <p:spPr>
          <a:xfrm>
            <a:off x="2562745" y="1945306"/>
            <a:ext cx="643466" cy="14675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5378B8-0683-AB83-7626-42C24A094F39}"/>
              </a:ext>
            </a:extLst>
          </p:cNvPr>
          <p:cNvSpPr txBox="1"/>
          <p:nvPr/>
        </p:nvSpPr>
        <p:spPr>
          <a:xfrm>
            <a:off x="2712133" y="2154102"/>
            <a:ext cx="2088444" cy="400110"/>
          </a:xfrm>
          <a:prstGeom prst="rect">
            <a:avLst/>
          </a:prstGeom>
          <a:noFill/>
        </p:spPr>
        <p:txBody>
          <a:bodyPr wrap="square" rtlCol="0">
            <a:spAutoFit/>
          </a:bodyPr>
          <a:lstStyle/>
          <a:p>
            <a:r>
              <a:rPr lang="en-US" sz="2000">
                <a:solidFill>
                  <a:srgbClr val="FF0000"/>
                </a:solidFill>
              </a:rPr>
              <a:t>5 mm Increments</a:t>
            </a:r>
          </a:p>
        </p:txBody>
      </p:sp>
      <p:sp>
        <p:nvSpPr>
          <p:cNvPr id="10" name="Arrow: Right 9">
            <a:extLst>
              <a:ext uri="{FF2B5EF4-FFF2-40B4-BE49-F238E27FC236}">
                <a16:creationId xmlns:a16="http://schemas.microsoft.com/office/drawing/2014/main" id="{7362C18D-B9C3-2B6D-5ED3-11054B314004}"/>
              </a:ext>
            </a:extLst>
          </p:cNvPr>
          <p:cNvSpPr/>
          <p:nvPr/>
        </p:nvSpPr>
        <p:spPr>
          <a:xfrm>
            <a:off x="2586429" y="2715305"/>
            <a:ext cx="643466" cy="14675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7A47262-7175-14E5-7823-C8E80A46C947}"/>
              </a:ext>
            </a:extLst>
          </p:cNvPr>
          <p:cNvSpPr/>
          <p:nvPr/>
        </p:nvSpPr>
        <p:spPr>
          <a:xfrm>
            <a:off x="3837337" y="1927297"/>
            <a:ext cx="643466" cy="14675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C5DD9A4-74D3-EB22-9C35-9DA4811AFB61}"/>
              </a:ext>
            </a:extLst>
          </p:cNvPr>
          <p:cNvSpPr/>
          <p:nvPr/>
        </p:nvSpPr>
        <p:spPr>
          <a:xfrm>
            <a:off x="3837337" y="2728286"/>
            <a:ext cx="643466" cy="14675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F223405-9D2C-A5F8-C5E4-ED28F91CAFCB}"/>
              </a:ext>
            </a:extLst>
          </p:cNvPr>
          <p:cNvSpPr txBox="1"/>
          <p:nvPr/>
        </p:nvSpPr>
        <p:spPr>
          <a:xfrm>
            <a:off x="4736541" y="1799612"/>
            <a:ext cx="2088444" cy="369332"/>
          </a:xfrm>
          <a:prstGeom prst="rect">
            <a:avLst/>
          </a:prstGeom>
          <a:noFill/>
        </p:spPr>
        <p:txBody>
          <a:bodyPr wrap="square" rtlCol="0">
            <a:spAutoFit/>
          </a:bodyPr>
          <a:lstStyle/>
          <a:p>
            <a:r>
              <a:rPr lang="en-US"/>
              <a:t>~63 Measurements </a:t>
            </a:r>
          </a:p>
        </p:txBody>
      </p:sp>
      <p:sp>
        <p:nvSpPr>
          <p:cNvPr id="2" name="TextBox 1">
            <a:extLst>
              <a:ext uri="{FF2B5EF4-FFF2-40B4-BE49-F238E27FC236}">
                <a16:creationId xmlns:a16="http://schemas.microsoft.com/office/drawing/2014/main" id="{024BBEB0-6827-46EB-A765-E5EBD670AC70}"/>
              </a:ext>
            </a:extLst>
          </p:cNvPr>
          <p:cNvSpPr txBox="1"/>
          <p:nvPr/>
        </p:nvSpPr>
        <p:spPr>
          <a:xfrm>
            <a:off x="4800577" y="2616998"/>
            <a:ext cx="2088444" cy="369332"/>
          </a:xfrm>
          <a:prstGeom prst="rect">
            <a:avLst/>
          </a:prstGeom>
          <a:noFill/>
        </p:spPr>
        <p:txBody>
          <a:bodyPr wrap="square" rtlCol="0">
            <a:spAutoFit/>
          </a:bodyPr>
          <a:lstStyle/>
          <a:p>
            <a:r>
              <a:rPr lang="en-US"/>
              <a:t>~35 Measurements  </a:t>
            </a:r>
          </a:p>
        </p:txBody>
      </p:sp>
      <p:sp>
        <p:nvSpPr>
          <p:cNvPr id="17" name="Arrow: Right 16">
            <a:extLst>
              <a:ext uri="{FF2B5EF4-FFF2-40B4-BE49-F238E27FC236}">
                <a16:creationId xmlns:a16="http://schemas.microsoft.com/office/drawing/2014/main" id="{E948D8A3-AD14-2EB8-B35C-D18F866C4660}"/>
              </a:ext>
            </a:extLst>
          </p:cNvPr>
          <p:cNvSpPr/>
          <p:nvPr/>
        </p:nvSpPr>
        <p:spPr>
          <a:xfrm>
            <a:off x="5505039" y="2095461"/>
            <a:ext cx="2191478" cy="51739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TextBox 18">
            <a:extLst>
              <a:ext uri="{FF2B5EF4-FFF2-40B4-BE49-F238E27FC236}">
                <a16:creationId xmlns:a16="http://schemas.microsoft.com/office/drawing/2014/main" id="{F61E60F9-6386-9C6F-FE21-41344D9B66AA}"/>
              </a:ext>
            </a:extLst>
          </p:cNvPr>
          <p:cNvSpPr txBox="1"/>
          <p:nvPr/>
        </p:nvSpPr>
        <p:spPr>
          <a:xfrm>
            <a:off x="7892522" y="2140760"/>
            <a:ext cx="3039892" cy="400110"/>
          </a:xfrm>
          <a:prstGeom prst="rect">
            <a:avLst/>
          </a:prstGeom>
          <a:noFill/>
        </p:spPr>
        <p:txBody>
          <a:bodyPr wrap="square" rtlCol="0">
            <a:spAutoFit/>
          </a:bodyPr>
          <a:lstStyle/>
          <a:p>
            <a:r>
              <a:rPr lang="en-US" sz="2000" b="1">
                <a:solidFill>
                  <a:srgbClr val="FF0000"/>
                </a:solidFill>
              </a:rPr>
              <a:t>2,200 Entries Per Test!</a:t>
            </a:r>
          </a:p>
        </p:txBody>
      </p:sp>
      <p:sp>
        <p:nvSpPr>
          <p:cNvPr id="20" name="TextBox 19">
            <a:extLst>
              <a:ext uri="{FF2B5EF4-FFF2-40B4-BE49-F238E27FC236}">
                <a16:creationId xmlns:a16="http://schemas.microsoft.com/office/drawing/2014/main" id="{A47E4D56-ED3D-87E9-51CB-CB5AC4FD03F2}"/>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
        <p:nvSpPr>
          <p:cNvPr id="27" name="Footer Placeholder 2">
            <a:extLst>
              <a:ext uri="{FF2B5EF4-FFF2-40B4-BE49-F238E27FC236}">
                <a16:creationId xmlns:a16="http://schemas.microsoft.com/office/drawing/2014/main" id="{DECCB6A8-F773-9565-89FB-FBE2AB303917}"/>
              </a:ext>
            </a:extLst>
          </p:cNvPr>
          <p:cNvSpPr>
            <a:spLocks noGrp="1"/>
          </p:cNvSpPr>
          <p:nvPr>
            <p:ph type="ftr" sz="quarter" idx="11"/>
          </p:nvPr>
        </p:nvSpPr>
        <p:spPr>
          <a:xfrm>
            <a:off x="533400" y="6377940"/>
            <a:ext cx="4274813" cy="274320"/>
          </a:xfrm>
        </p:spPr>
        <p:txBody>
          <a:bodyPr/>
          <a:lstStyle/>
          <a:p>
            <a:r>
              <a:rPr lang="en-US">
                <a:cs typeface="Calibri"/>
              </a:rPr>
              <a:t>Team 513</a:t>
            </a:r>
          </a:p>
        </p:txBody>
      </p:sp>
      <p:sp>
        <p:nvSpPr>
          <p:cNvPr id="31" name="Title 4">
            <a:extLst>
              <a:ext uri="{FF2B5EF4-FFF2-40B4-BE49-F238E27FC236}">
                <a16:creationId xmlns:a16="http://schemas.microsoft.com/office/drawing/2014/main" id="{D260A574-15DD-18CB-80B5-38E085F5D903}"/>
              </a:ext>
            </a:extLst>
          </p:cNvPr>
          <p:cNvSpPr>
            <a:spLocks noGrp="1"/>
          </p:cNvSpPr>
          <p:nvPr>
            <p:ph type="title"/>
          </p:nvPr>
        </p:nvSpPr>
        <p:spPr>
          <a:xfrm>
            <a:off x="533400" y="457200"/>
            <a:ext cx="9601200" cy="960276"/>
          </a:xfrm>
        </p:spPr>
        <p:txBody>
          <a:bodyPr/>
          <a:lstStyle/>
          <a:p>
            <a:r>
              <a:rPr lang="en-US"/>
              <a:t>Danfoss VT Series Shaft</a:t>
            </a:r>
          </a:p>
        </p:txBody>
      </p:sp>
    </p:spTree>
    <p:extLst>
      <p:ext uri="{BB962C8B-B14F-4D97-AF65-F5344CB8AC3E}">
        <p14:creationId xmlns:p14="http://schemas.microsoft.com/office/powerpoint/2010/main" val="1085117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50</a:t>
            </a:fld>
            <a:endParaRPr lang="en-US"/>
          </a:p>
        </p:txBody>
      </p:sp>
    </p:spTree>
    <p:extLst>
      <p:ext uri="{BB962C8B-B14F-4D97-AF65-F5344CB8AC3E}">
        <p14:creationId xmlns:p14="http://schemas.microsoft.com/office/powerpoint/2010/main" val="4291870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51</a:t>
            </a:fld>
            <a:endParaRPr lang="en-US"/>
          </a:p>
        </p:txBody>
      </p:sp>
    </p:spTree>
    <p:extLst>
      <p:ext uri="{BB962C8B-B14F-4D97-AF65-F5344CB8AC3E}">
        <p14:creationId xmlns:p14="http://schemas.microsoft.com/office/powerpoint/2010/main" val="859581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52</a:t>
            </a:fld>
            <a:endParaRPr lang="en-US"/>
          </a:p>
        </p:txBody>
      </p:sp>
    </p:spTree>
    <p:extLst>
      <p:ext uri="{BB962C8B-B14F-4D97-AF65-F5344CB8AC3E}">
        <p14:creationId xmlns:p14="http://schemas.microsoft.com/office/powerpoint/2010/main" val="1264871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53</a:t>
            </a:fld>
            <a:endParaRPr lang="en-US"/>
          </a:p>
        </p:txBody>
      </p:sp>
    </p:spTree>
    <p:extLst>
      <p:ext uri="{BB962C8B-B14F-4D97-AF65-F5344CB8AC3E}">
        <p14:creationId xmlns:p14="http://schemas.microsoft.com/office/powerpoint/2010/main" val="1612267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54</a:t>
            </a:fld>
            <a:endParaRPr lang="en-US"/>
          </a:p>
        </p:txBody>
      </p:sp>
    </p:spTree>
    <p:extLst>
      <p:ext uri="{BB962C8B-B14F-4D97-AF65-F5344CB8AC3E}">
        <p14:creationId xmlns:p14="http://schemas.microsoft.com/office/powerpoint/2010/main" val="3807744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7CC07B-E3EC-D4D7-FBBA-19E6AFE09F8F}"/>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20" name="TextBox 19">
            <a:extLst>
              <a:ext uri="{FF2B5EF4-FFF2-40B4-BE49-F238E27FC236}">
                <a16:creationId xmlns:a16="http://schemas.microsoft.com/office/drawing/2014/main" id="{A47E4D56-ED3D-87E9-51CB-CB5AC4FD03F2}"/>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
        <p:nvSpPr>
          <p:cNvPr id="27" name="Footer Placeholder 2">
            <a:extLst>
              <a:ext uri="{FF2B5EF4-FFF2-40B4-BE49-F238E27FC236}">
                <a16:creationId xmlns:a16="http://schemas.microsoft.com/office/drawing/2014/main" id="{DECCB6A8-F773-9565-89FB-FBE2AB303917}"/>
              </a:ext>
            </a:extLst>
          </p:cNvPr>
          <p:cNvSpPr>
            <a:spLocks noGrp="1"/>
          </p:cNvSpPr>
          <p:nvPr>
            <p:ph type="ftr" sz="quarter" idx="11"/>
          </p:nvPr>
        </p:nvSpPr>
        <p:spPr>
          <a:xfrm>
            <a:off x="533400" y="6377940"/>
            <a:ext cx="4274813" cy="274320"/>
          </a:xfrm>
        </p:spPr>
        <p:txBody>
          <a:bodyPr/>
          <a:lstStyle/>
          <a:p>
            <a:r>
              <a:rPr lang="en-US">
                <a:cs typeface="Calibri"/>
              </a:rPr>
              <a:t>Team 513</a:t>
            </a:r>
          </a:p>
        </p:txBody>
      </p:sp>
      <p:sp>
        <p:nvSpPr>
          <p:cNvPr id="31" name="Title 4">
            <a:extLst>
              <a:ext uri="{FF2B5EF4-FFF2-40B4-BE49-F238E27FC236}">
                <a16:creationId xmlns:a16="http://schemas.microsoft.com/office/drawing/2014/main" id="{D260A574-15DD-18CB-80B5-38E085F5D903}"/>
              </a:ext>
            </a:extLst>
          </p:cNvPr>
          <p:cNvSpPr>
            <a:spLocks noGrp="1"/>
          </p:cNvSpPr>
          <p:nvPr>
            <p:ph type="title"/>
          </p:nvPr>
        </p:nvSpPr>
        <p:spPr>
          <a:xfrm>
            <a:off x="533400" y="457200"/>
            <a:ext cx="9601200" cy="960276"/>
          </a:xfrm>
        </p:spPr>
        <p:txBody>
          <a:bodyPr/>
          <a:lstStyle/>
          <a:p>
            <a:r>
              <a:rPr lang="en-US"/>
              <a:t>Fluxmeter</a:t>
            </a:r>
          </a:p>
        </p:txBody>
      </p:sp>
      <p:pic>
        <p:nvPicPr>
          <p:cNvPr id="5" name="Picture 4" descr="A diagram of a screwdriver&#10;&#10;Description automatically generated">
            <a:extLst>
              <a:ext uri="{FF2B5EF4-FFF2-40B4-BE49-F238E27FC236}">
                <a16:creationId xmlns:a16="http://schemas.microsoft.com/office/drawing/2014/main" id="{88331F13-05B4-AADA-029B-8BFA3C065C5A}"/>
              </a:ext>
            </a:extLst>
          </p:cNvPr>
          <p:cNvPicPr>
            <a:picLocks noChangeAspect="1"/>
          </p:cNvPicPr>
          <p:nvPr/>
        </p:nvPicPr>
        <p:blipFill>
          <a:blip r:embed="rId2"/>
          <a:stretch>
            <a:fillRect/>
          </a:stretch>
        </p:blipFill>
        <p:spPr>
          <a:xfrm>
            <a:off x="721360" y="1726428"/>
            <a:ext cx="9483155" cy="3500327"/>
          </a:xfrm>
          <a:prstGeom prst="rect">
            <a:avLst/>
          </a:prstGeom>
        </p:spPr>
      </p:pic>
      <p:sp>
        <p:nvSpPr>
          <p:cNvPr id="11" name="Frame 10">
            <a:extLst>
              <a:ext uri="{FF2B5EF4-FFF2-40B4-BE49-F238E27FC236}">
                <a16:creationId xmlns:a16="http://schemas.microsoft.com/office/drawing/2014/main" id="{819188D3-53FB-36FA-BB17-4287BF6CB33F}"/>
              </a:ext>
            </a:extLst>
          </p:cNvPr>
          <p:cNvSpPr/>
          <p:nvPr/>
        </p:nvSpPr>
        <p:spPr>
          <a:xfrm>
            <a:off x="7270042" y="4515413"/>
            <a:ext cx="2257779" cy="824231"/>
          </a:xfrm>
          <a:prstGeom prst="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7263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dirty="0" smtClean="0"/>
              <a:pPr/>
              <a:t>7</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Primary Market</a:t>
            </a:r>
          </a:p>
        </p:txBody>
      </p:sp>
      <p:pic>
        <p:nvPicPr>
          <p:cNvPr id="13" name="Content Placeholder 12" descr="A red and black logo&#10;&#10;Description automatically generated">
            <a:extLst>
              <a:ext uri="{FF2B5EF4-FFF2-40B4-BE49-F238E27FC236}">
                <a16:creationId xmlns:a16="http://schemas.microsoft.com/office/drawing/2014/main" id="{13E65E46-178A-C2DE-FC3C-C2C5210AD5D3}"/>
              </a:ext>
            </a:extLst>
          </p:cNvPr>
          <p:cNvPicPr>
            <a:picLocks noGrp="1" noChangeAspect="1"/>
          </p:cNvPicPr>
          <p:nvPr>
            <p:ph idx="1"/>
          </p:nvPr>
        </p:nvPicPr>
        <p:blipFill>
          <a:blip r:embed="rId2"/>
          <a:stretch>
            <a:fillRect/>
          </a:stretch>
        </p:blipFill>
        <p:spPr>
          <a:xfrm>
            <a:off x="533400" y="2022415"/>
            <a:ext cx="9601200" cy="3952994"/>
          </a:xfrm>
        </p:spPr>
      </p:pic>
      <p:sp>
        <p:nvSpPr>
          <p:cNvPr id="2" name="TextBox 1">
            <a:extLst>
              <a:ext uri="{FF2B5EF4-FFF2-40B4-BE49-F238E27FC236}">
                <a16:creationId xmlns:a16="http://schemas.microsoft.com/office/drawing/2014/main" id="{FCE7FA84-2165-D76A-8E1A-DFC8A70F12FC}"/>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388259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logo&#10;&#10;Description automatically generated">
            <a:extLst>
              <a:ext uri="{FF2B5EF4-FFF2-40B4-BE49-F238E27FC236}">
                <a16:creationId xmlns:a16="http://schemas.microsoft.com/office/drawing/2014/main" id="{384EC166-4D79-F8E0-3955-E9E9608D458B}"/>
              </a:ext>
            </a:extLst>
          </p:cNvPr>
          <p:cNvPicPr>
            <a:picLocks noGrp="1" noChangeAspect="1"/>
          </p:cNvPicPr>
          <p:nvPr>
            <p:ph idx="1"/>
          </p:nvPr>
        </p:nvPicPr>
        <p:blipFill rotWithShape="1">
          <a:blip r:embed="rId2"/>
          <a:srcRect r="48295"/>
          <a:stretch/>
        </p:blipFill>
        <p:spPr>
          <a:xfrm>
            <a:off x="7507954" y="4482908"/>
            <a:ext cx="1251224" cy="1421504"/>
          </a:xfrm>
        </p:spPr>
      </p:pic>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8</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Secondary Market</a:t>
            </a:r>
          </a:p>
        </p:txBody>
      </p:sp>
      <p:pic>
        <p:nvPicPr>
          <p:cNvPr id="9" name="Picture 8" descr="A red letter on a black background&#10;&#10;Description automatically generated">
            <a:extLst>
              <a:ext uri="{FF2B5EF4-FFF2-40B4-BE49-F238E27FC236}">
                <a16:creationId xmlns:a16="http://schemas.microsoft.com/office/drawing/2014/main" id="{7F22CC37-A372-0F23-20D8-9D7F5047DC0C}"/>
              </a:ext>
            </a:extLst>
          </p:cNvPr>
          <p:cNvPicPr>
            <a:picLocks noChangeAspect="1"/>
          </p:cNvPicPr>
          <p:nvPr/>
        </p:nvPicPr>
        <p:blipFill>
          <a:blip r:embed="rId3"/>
          <a:stretch>
            <a:fillRect/>
          </a:stretch>
        </p:blipFill>
        <p:spPr>
          <a:xfrm>
            <a:off x="485547" y="3352294"/>
            <a:ext cx="4612941" cy="922588"/>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D06F22DC-0220-CA21-65D1-2587911CD95B}"/>
              </a:ext>
            </a:extLst>
          </p:cNvPr>
          <p:cNvPicPr>
            <a:picLocks noChangeAspect="1"/>
          </p:cNvPicPr>
          <p:nvPr/>
        </p:nvPicPr>
        <p:blipFill>
          <a:blip r:embed="rId4"/>
          <a:stretch>
            <a:fillRect/>
          </a:stretch>
        </p:blipFill>
        <p:spPr>
          <a:xfrm>
            <a:off x="6096000" y="3071893"/>
            <a:ext cx="4075132" cy="1411015"/>
          </a:xfrm>
          <a:prstGeom prst="rect">
            <a:avLst/>
          </a:prstGeom>
        </p:spPr>
      </p:pic>
      <p:pic>
        <p:nvPicPr>
          <p:cNvPr id="13" name="Picture 12" descr="A logo for a company&#10;&#10;Description automatically generated">
            <a:extLst>
              <a:ext uri="{FF2B5EF4-FFF2-40B4-BE49-F238E27FC236}">
                <a16:creationId xmlns:a16="http://schemas.microsoft.com/office/drawing/2014/main" id="{8607F63A-90F3-28EE-EB9F-5BFAD4BAD3D4}"/>
              </a:ext>
            </a:extLst>
          </p:cNvPr>
          <p:cNvPicPr>
            <a:picLocks noChangeAspect="1"/>
          </p:cNvPicPr>
          <p:nvPr/>
        </p:nvPicPr>
        <p:blipFill>
          <a:blip r:embed="rId5"/>
          <a:stretch>
            <a:fillRect/>
          </a:stretch>
        </p:blipFill>
        <p:spPr>
          <a:xfrm>
            <a:off x="887017" y="4241160"/>
            <a:ext cx="3810000" cy="1905000"/>
          </a:xfrm>
          <a:prstGeom prst="rect">
            <a:avLst/>
          </a:prstGeom>
        </p:spPr>
      </p:pic>
      <p:sp>
        <p:nvSpPr>
          <p:cNvPr id="14" name="Rectangle: Rounded Corners 13">
            <a:extLst>
              <a:ext uri="{FF2B5EF4-FFF2-40B4-BE49-F238E27FC236}">
                <a16:creationId xmlns:a16="http://schemas.microsoft.com/office/drawing/2014/main" id="{4B3015A3-A4FF-8490-13FE-4B24200D0CD2}"/>
              </a:ext>
            </a:extLst>
          </p:cNvPr>
          <p:cNvSpPr/>
          <p:nvPr/>
        </p:nvSpPr>
        <p:spPr>
          <a:xfrm>
            <a:off x="506017" y="1812708"/>
            <a:ext cx="4572000" cy="1097280"/>
          </a:xfrm>
          <a:prstGeom prst="roundRect">
            <a:avLst/>
          </a:prstGeom>
          <a:solidFill>
            <a:srgbClr val="DCDCD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Competing Companies</a:t>
            </a:r>
          </a:p>
        </p:txBody>
      </p:sp>
      <p:sp>
        <p:nvSpPr>
          <p:cNvPr id="15" name="Rectangle: Rounded Corners 14">
            <a:extLst>
              <a:ext uri="{FF2B5EF4-FFF2-40B4-BE49-F238E27FC236}">
                <a16:creationId xmlns:a16="http://schemas.microsoft.com/office/drawing/2014/main" id="{7752BD59-B268-7F2A-B140-DCB16CED60FC}"/>
              </a:ext>
            </a:extLst>
          </p:cNvPr>
          <p:cNvSpPr/>
          <p:nvPr/>
        </p:nvSpPr>
        <p:spPr>
          <a:xfrm>
            <a:off x="5847566" y="1812708"/>
            <a:ext cx="4572000" cy="1097280"/>
          </a:xfrm>
          <a:prstGeom prst="roundRect">
            <a:avLst/>
          </a:prstGeom>
          <a:solidFill>
            <a:srgbClr val="DCDCD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Research Facilities</a:t>
            </a:r>
          </a:p>
        </p:txBody>
      </p:sp>
      <p:sp>
        <p:nvSpPr>
          <p:cNvPr id="2" name="TextBox 1">
            <a:extLst>
              <a:ext uri="{FF2B5EF4-FFF2-40B4-BE49-F238E27FC236}">
                <a16:creationId xmlns:a16="http://schemas.microsoft.com/office/drawing/2014/main" id="{6ABE3120-7E0E-72EA-BE50-4E0DF3D17612}"/>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54438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9</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709897198"/>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sp>
        <p:nvSpPr>
          <p:cNvPr id="2" name="TextBox 1">
            <a:extLst>
              <a:ext uri="{FF2B5EF4-FFF2-40B4-BE49-F238E27FC236}">
                <a16:creationId xmlns:a16="http://schemas.microsoft.com/office/drawing/2014/main" id="{0520F544-27CF-C845-F8E0-5D550F5EEBD5}"/>
              </a:ext>
            </a:extLst>
          </p:cNvPr>
          <p:cNvSpPr txBox="1"/>
          <p:nvPr/>
        </p:nvSpPr>
        <p:spPr>
          <a:xfrm>
            <a:off x="10436087" y="0"/>
            <a:ext cx="1755913" cy="338554"/>
          </a:xfrm>
          <a:prstGeom prst="rect">
            <a:avLst/>
          </a:prstGeom>
          <a:noFill/>
        </p:spPr>
        <p:txBody>
          <a:bodyPr wrap="square" rtlCol="0">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338809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8FAC38907208499A147B10BF43AE95" ma:contentTypeVersion="17" ma:contentTypeDescription="Create a new document." ma:contentTypeScope="" ma:versionID="0a6757042ebda4c363202d974222d1b6">
  <xsd:schema xmlns:xsd="http://www.w3.org/2001/XMLSchema" xmlns:xs="http://www.w3.org/2001/XMLSchema" xmlns:p="http://schemas.microsoft.com/office/2006/metadata/properties" xmlns:ns3="a88c2edd-0144-472d-b31a-e1139f550a4e" xmlns:ns4="5218dfdd-f6ca-45d6-981b-722c64b69af4" xmlns:ns5="d9c819a1-ddc7-4f61-8274-f77687898df1" targetNamespace="http://schemas.microsoft.com/office/2006/metadata/properties" ma:root="true" ma:fieldsID="8ab321853b07339fc3b98c9a41d47c6e" ns3:_="" ns4:_="" ns5:_="">
    <xsd:import namespace="a88c2edd-0144-472d-b31a-e1139f550a4e"/>
    <xsd:import namespace="5218dfdd-f6ca-45d6-981b-722c64b69af4"/>
    <xsd:import namespace="d9c819a1-ddc7-4f61-8274-f77687898df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4:SharedWithUsers" minOccurs="0"/>
                <xsd:element ref="ns4:SharedWithDetails" minOccurs="0"/>
                <xsd:element ref="ns4:SharingHintHash" minOccurs="0"/>
                <xsd:element ref="ns5:_activity"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c2edd-0144-472d-b31a-e1139f55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8dfdd-f6ca-45d6-981b-722c64b69a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c819a1-ddc7-4f61-8274-f77687898df1" elementFormDefault="qualified">
    <xsd:import namespace="http://schemas.microsoft.com/office/2006/documentManagement/types"/>
    <xsd:import namespace="http://schemas.microsoft.com/office/infopath/2007/PartnerControls"/>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9c819a1-ddc7-4f61-8274-f77687898df1" xsi:nil="true"/>
  </documentManagement>
</p:properties>
</file>

<file path=customXml/itemProps1.xml><?xml version="1.0" encoding="utf-8"?>
<ds:datastoreItem xmlns:ds="http://schemas.openxmlformats.org/officeDocument/2006/customXml" ds:itemID="{A2DDD939-B423-49BD-9CAA-7C421CC2A581}">
  <ds:schemaRefs>
    <ds:schemaRef ds:uri="http://schemas.microsoft.com/sharepoint/v3/contenttype/forms"/>
  </ds:schemaRefs>
</ds:datastoreItem>
</file>

<file path=customXml/itemProps2.xml><?xml version="1.0" encoding="utf-8"?>
<ds:datastoreItem xmlns:ds="http://schemas.openxmlformats.org/officeDocument/2006/customXml" ds:itemID="{D48704B8-9316-4F43-BAB7-4A884396415A}">
  <ds:schemaRefs>
    <ds:schemaRef ds:uri="5218dfdd-f6ca-45d6-981b-722c64b69af4"/>
    <ds:schemaRef ds:uri="a88c2edd-0144-472d-b31a-e1139f550a4e"/>
    <ds:schemaRef ds:uri="d9c819a1-ddc7-4f61-8274-f77687898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E0D099-36F3-4A4F-B47F-6CB33B95D9E7}">
  <ds:schemaRefs>
    <ds:schemaRef ds:uri="a88c2edd-0144-472d-b31a-e1139f550a4e"/>
    <ds:schemaRef ds:uri="http://schemas.microsoft.com/office/2006/documentManagement/types"/>
    <ds:schemaRef ds:uri="http://schemas.microsoft.com/office/2006/metadata/properties"/>
    <ds:schemaRef ds:uri="d9c819a1-ddc7-4f61-8274-f77687898df1"/>
    <ds:schemaRef ds:uri="http://purl.org/dc/terms/"/>
    <ds:schemaRef ds:uri="http://www.w3.org/XML/1998/namespace"/>
    <ds:schemaRef ds:uri="5218dfdd-f6ca-45d6-981b-722c64b69af4"/>
    <ds:schemaRef ds:uri="http://schemas.openxmlformats.org/package/2006/metadata/core-properties"/>
    <ds:schemaRef ds:uri="http://purl.org/dc/dcmitype/"/>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TotalTime>
  <Words>1670</Words>
  <Application>Microsoft Office PowerPoint</Application>
  <PresentationFormat>Widescreen</PresentationFormat>
  <Paragraphs>659</Paragraphs>
  <Slides>54</Slides>
  <Notes>4</Notes>
  <HiddenSlides>14</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Arial Black</vt:lpstr>
      <vt:lpstr>Calibri</vt:lpstr>
      <vt:lpstr>Times New Roman</vt:lpstr>
      <vt:lpstr>Orange with Logo</vt:lpstr>
      <vt:lpstr>Garnet with Logo</vt:lpstr>
      <vt:lpstr>Virtual Design Review 2</vt:lpstr>
      <vt:lpstr>Team Introductions</vt:lpstr>
      <vt:lpstr>Sponsor and Advisor</vt:lpstr>
      <vt:lpstr>Objective</vt:lpstr>
      <vt:lpstr>Danfoss VT Series Shaft</vt:lpstr>
      <vt:lpstr>Fluxmeter</vt:lpstr>
      <vt:lpstr>Primary Market</vt:lpstr>
      <vt:lpstr>Secondary Market</vt:lpstr>
      <vt:lpstr>Key Goals</vt:lpstr>
      <vt:lpstr>Assumptions</vt:lpstr>
      <vt:lpstr>Functional Decomposition</vt:lpstr>
      <vt:lpstr>Targets and Metrics</vt:lpstr>
      <vt:lpstr>Targets and Metrics</vt:lpstr>
      <vt:lpstr>Targets and Metrics</vt:lpstr>
      <vt:lpstr>Targets and Metrics</vt:lpstr>
      <vt:lpstr>Targets and Metrics</vt:lpstr>
      <vt:lpstr>Targets and Metrics</vt:lpstr>
      <vt:lpstr>Concept Generation</vt:lpstr>
      <vt:lpstr>Concept Generation</vt:lpstr>
      <vt:lpstr>Medium Fidelity Concepts</vt:lpstr>
      <vt:lpstr>PowerPoint Presentation</vt:lpstr>
      <vt:lpstr>PowerPoint Presentation</vt:lpstr>
      <vt:lpstr>PowerPoint Presentation</vt:lpstr>
      <vt:lpstr>PowerPoint Presentation</vt:lpstr>
      <vt:lpstr>PowerPoint Presentation</vt:lpstr>
      <vt:lpstr>High Fidelity Concepts</vt:lpstr>
      <vt:lpstr>Horizontal Lathe Device</vt:lpstr>
      <vt:lpstr>Roller Bearings Device</vt:lpstr>
      <vt:lpstr>Lean and Peck Device</vt:lpstr>
      <vt:lpstr>Concept Selection</vt:lpstr>
      <vt:lpstr>House of Quality</vt:lpstr>
      <vt:lpstr>Pugh Chart: First Iteration</vt:lpstr>
      <vt:lpstr>Pugh Chart: First Iteration</vt:lpstr>
      <vt:lpstr>Pugh Chart: Second Iteration</vt:lpstr>
      <vt:lpstr>Pugh Chart: Second Iteration</vt:lpstr>
      <vt:lpstr>Pugh Chart: Final Iteration</vt:lpstr>
      <vt:lpstr>Pugh Chart: Final Iteration</vt:lpstr>
      <vt:lpstr>Analytical Hierarchy Process</vt:lpstr>
      <vt:lpstr>Final Selection </vt:lpstr>
      <vt:lpstr>Future Work</vt:lpstr>
      <vt:lpstr>Backup Slides</vt:lpstr>
      <vt:lpstr>Pugh Charts</vt:lpstr>
      <vt:lpstr>Current flux measurement system</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Sean Hemstreet</cp:lastModifiedBy>
  <cp:revision>3</cp:revision>
  <dcterms:created xsi:type="dcterms:W3CDTF">2023-10-03T17:48:03Z</dcterms:created>
  <dcterms:modified xsi:type="dcterms:W3CDTF">2024-04-05T15:59:55Z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0x010100E08FAC38907208499A147B10BF43AE95</vt:lpwstr>
  </property>
</Properties>
</file>